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94" r:id="rId5"/>
    <p:sldId id="295" r:id="rId6"/>
    <p:sldId id="293" r:id="rId7"/>
    <p:sldId id="260" r:id="rId8"/>
    <p:sldId id="261" r:id="rId9"/>
    <p:sldId id="262" r:id="rId10"/>
    <p:sldId id="31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96" r:id="rId23"/>
    <p:sldId id="297" r:id="rId24"/>
    <p:sldId id="274" r:id="rId25"/>
    <p:sldId id="275" r:id="rId26"/>
    <p:sldId id="291" r:id="rId27"/>
    <p:sldId id="292" r:id="rId28"/>
    <p:sldId id="276" r:id="rId29"/>
    <p:sldId id="277" r:id="rId30"/>
    <p:sldId id="298" r:id="rId31"/>
    <p:sldId id="278" r:id="rId32"/>
    <p:sldId id="299" r:id="rId33"/>
    <p:sldId id="279" r:id="rId34"/>
    <p:sldId id="280" r:id="rId35"/>
    <p:sldId id="281" r:id="rId36"/>
    <p:sldId id="282" r:id="rId37"/>
    <p:sldId id="283" r:id="rId38"/>
    <p:sldId id="285" r:id="rId39"/>
    <p:sldId id="290" r:id="rId40"/>
    <p:sldId id="300" r:id="rId41"/>
    <p:sldId id="301" r:id="rId42"/>
    <p:sldId id="302" r:id="rId43"/>
    <p:sldId id="303" r:id="rId44"/>
    <p:sldId id="304" r:id="rId45"/>
    <p:sldId id="305" r:id="rId46"/>
    <p:sldId id="286" r:id="rId47"/>
    <p:sldId id="307" r:id="rId48"/>
    <p:sldId id="287" r:id="rId49"/>
    <p:sldId id="308" r:id="rId50"/>
    <p:sldId id="288" r:id="rId51"/>
    <p:sldId id="309" r:id="rId52"/>
    <p:sldId id="310" r:id="rId53"/>
    <p:sldId id="289" r:id="rId54"/>
    <p:sldId id="311" r:id="rId5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84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57070E-703F-E094-2F55-EF27637DA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653C1DD-EDBB-841D-F7F5-324C5096C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1F9903-E0D9-1DE8-84C3-42372DE7E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F30D-9231-4B76-A433-817C6A5E67DA}" type="datetimeFigureOut">
              <a:rPr lang="nl-NL" smtClean="0"/>
              <a:t>28-11-2023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0C1F90-5C25-DB19-4C81-89625A43D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B346AD-3098-14B2-6C43-177598801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367CE-63FF-45FC-83B0-56977C4574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587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28D442-229E-70F0-CADB-52F9620AF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98AAFBB-A396-6963-6F04-1A3082B5B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1B2661-72C5-8134-8568-E0A31E2AD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F30D-9231-4B76-A433-817C6A5E67DA}" type="datetimeFigureOut">
              <a:rPr lang="nl-NL" smtClean="0"/>
              <a:t>28-11-2023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2097F39-2B2F-2B22-B366-D403A047E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3E5949-B5D6-B90A-B93B-91BB93689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367CE-63FF-45FC-83B0-56977C4574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089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A64BDF8-DCFD-B902-B1FF-6FD7136739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FEDFC9D-4659-098D-D790-9DB905A00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136528-98EF-12C6-C7B3-934433E46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F30D-9231-4B76-A433-817C6A5E67DA}" type="datetimeFigureOut">
              <a:rPr lang="nl-NL" smtClean="0"/>
              <a:t>28-11-2023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BEFC66-EB8D-A13F-3ACD-E7E8C71A6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2F8BA6-4A5D-8EB3-59D5-C81607C31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367CE-63FF-45FC-83B0-56977C4574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67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458251-7957-819E-E282-E54086C9A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9EB796-1D62-C9E6-8C32-45AE22200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FA7438-6EDA-0462-E69F-B40C62024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F30D-9231-4B76-A433-817C6A5E67DA}" type="datetimeFigureOut">
              <a:rPr lang="nl-NL" smtClean="0"/>
              <a:t>28-11-2023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09F0784-72C8-3F36-3960-5AD3CD500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62E4D0C-55D8-F49F-E392-466381967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367CE-63FF-45FC-83B0-56977C4574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079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E0C04E-4C73-9E6C-0348-28C423C6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2E31EFF-8E9F-BE74-2D11-D98C310A9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2C0C4C-1BBE-F640-8AE1-49CB69D6E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F30D-9231-4B76-A433-817C6A5E67DA}" type="datetimeFigureOut">
              <a:rPr lang="nl-NL" smtClean="0"/>
              <a:t>28-11-2023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82F896-FB21-0301-B2A7-3607A1E0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FC5F9E-1605-FD82-2F3F-AB0AB6285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367CE-63FF-45FC-83B0-56977C4574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6117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85819A-DDC5-3D6D-9BEF-DC6210986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EFDD98-D6FE-30C9-E6B2-766E83B11C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74F87DC-D62F-1C46-1D4A-E0D2FD6FC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5B879D0-A8DE-124A-FE5B-F56652491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F30D-9231-4B76-A433-817C6A5E67DA}" type="datetimeFigureOut">
              <a:rPr lang="nl-NL" smtClean="0"/>
              <a:t>28-11-2023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C34AAD5-145F-3AA3-D556-DE17C5F3E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A99B5BE-BC68-DE34-A119-9805441BA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367CE-63FF-45FC-83B0-56977C4574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9853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6E1EF0-0D66-AC42-FF25-AB5AF2391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B6875BB-6E37-911D-EA01-40D39991B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DB9E18D-FA27-785E-B4E6-9652CCDB6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D26B96-F3EB-2C33-3FE0-E1219764C4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A3A3184-F9AE-1312-A1E8-048EC2EFCC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7087591-4CB8-3714-06B4-F85A029F1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F30D-9231-4B76-A433-817C6A5E67DA}" type="datetimeFigureOut">
              <a:rPr lang="nl-NL" smtClean="0"/>
              <a:t>28-11-2023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8743598-8CE3-E26E-68B6-58CCC8048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7513BBB-FE3F-454C-4BEE-6F6AFFD88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367CE-63FF-45FC-83B0-56977C4574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1396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6958A9-8765-A20C-D20E-24DD2EB38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2BCE45D-DDE9-C620-D827-24E8D3F5E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F30D-9231-4B76-A433-817C6A5E67DA}" type="datetimeFigureOut">
              <a:rPr lang="nl-NL" smtClean="0"/>
              <a:t>28-11-2023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807D130-69D9-0FD3-FDF2-E23AC440A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7586CCD-3C24-ADFC-6C4D-3DEC3F3C7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367CE-63FF-45FC-83B0-56977C4574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05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88E2F97-B6F9-CD9F-AA27-8903A2220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F30D-9231-4B76-A433-817C6A5E67DA}" type="datetimeFigureOut">
              <a:rPr lang="nl-NL" smtClean="0"/>
              <a:t>28-11-2023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FAFB9D3-76A6-3F08-595F-194091C40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06046B3-8FE1-568C-67E7-8C235EDD2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367CE-63FF-45FC-83B0-56977C4574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3665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E6AC53-292F-175B-8E16-94990B25B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0EF9DF-587F-E2B4-503E-A7FA9CE8E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8280A9-4332-6E6E-3970-0D43210FD9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0A9380C-031B-D095-36B9-33557077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F30D-9231-4B76-A433-817C6A5E67DA}" type="datetimeFigureOut">
              <a:rPr lang="nl-NL" smtClean="0"/>
              <a:t>28-11-2023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E703B08-1F95-418F-EDBF-99D7F8854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0DB672C-2B4D-E825-782F-D8478F6EC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367CE-63FF-45FC-83B0-56977C4574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7967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E5D917-1F5C-1D90-55DF-922A5E3A9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1F098ED-B6D4-D81B-9280-97EAA963B6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0E415A2-88F5-638D-7CEA-563FE2DEE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BC44AFD-B1B8-B443-67C8-AD341D431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F30D-9231-4B76-A433-817C6A5E67DA}" type="datetimeFigureOut">
              <a:rPr lang="nl-NL" smtClean="0"/>
              <a:t>28-11-2023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F7F94ED-3E40-A62F-C853-E6E456F59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19FC987-2EAE-4F65-D290-1C5EE1F9F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367CE-63FF-45FC-83B0-56977C4574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0487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8853974-5819-1B67-2083-4FD9F94C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D7809B3-8A3B-7392-EBC5-7D81D8F33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8358E0-503E-D3FA-AA72-A54CEC19B7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6F30D-9231-4B76-A433-817C6A5E67DA}" type="datetimeFigureOut">
              <a:rPr lang="nl-NL" smtClean="0"/>
              <a:t>28-11-2023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D293FF5-3908-AC48-F761-880574F9EB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E6E30C-EA31-A89D-B7F1-5C9912B8AA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367CE-63FF-45FC-83B0-56977C4574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135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file:///\\MYCLOUDEX2ULTRA\Family\3.%20Gezamenlijke%20documenten%20huishouding\2%20Gas,%20Elektra%20&amp;%20Klimaat\2.%20Energie-%20&amp;%20Klimaatbesparende%20maatregelen\6.%20Energietransitie%20Mammoet%20West\20231122%20Spreadsheet%20enquete%20wijkbewoners%20Mammoet%20West%20(Wim)%20gekoppeld%20bestand.xlsx!Analyseblad%20Wim!R2K1:R7K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file:///\\MYCLOUDEX2ULTRA\Family\3.%20Gezamenlijke%20documenten%20huishouding\2%20Gas,%20Elektra%20&amp;%20Klimaat\2.%20Energie-%20&amp;%20Klimaatbesparende%20maatregelen\6.%20Energietransitie%20Mammoet%20West\20231122%20Spreadsheet%20enquete%20wijkbewoners%20Mammoet%20West%20(Wim)%20gekoppeld%20bestand.xlsx!Analyseblad%20Wim!R2K60:R9K6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file:///\\MYCLOUDEX2ULTRA\Family\3.%20Gezamenlijke%20documenten%20huishouding\2%20Gas,%20Elektra%20&amp;%20Klimaat\2.%20Energie-%20&amp;%20Klimaatbesparende%20maatregelen\6.%20Energietransitie%20Mammoet%20West\20231122%20Spreadsheet%20enquete%20wijkbewoners%20Mammoet%20West%20(Wim)%20gekoppeld%20bestand.xlsx!Analyseblad%20Wim!R2K70:R9K76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file:///\\MYCLOUDEX2ULTRA\Family\3.%20Gezamenlijke%20documenten%20huishouding\2%20Gas,%20Elektra%20&amp;%20Klimaat\2.%20Energie-%20&amp;%20Klimaatbesparende%20maatregelen\6.%20Energietransitie%20Mammoet%20West\20231122%20Spreadsheet%20enquete%20wijkbewoners%20Mammoet%20West%20(Wim)%20gekoppeld%20bestand.xlsx!Analyseblad%20Wim!R2K78:R9K8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file:///\\MYCLOUDEX2ULTRA\Family\3.%20Gezamenlijke%20documenten%20huishouding\2%20Gas,%20Elektra%20&amp;%20Klimaat\2.%20Energie-%20&amp;%20Klimaatbesparende%20maatregelen\6.%20Energietransitie%20Mammoet%20West\20231122%20Spreadsheet%20enquete%20wijkbewoners%20Mammoet%20West%20(Wim)%20gekoppeld%20bestand.xlsx!Analyseblad%20Wim!R2K86:R9K9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file:///\\MYCLOUDEX2ULTRA\Family\3.%20Gezamenlijke%20documenten%20huishouding\2%20Gas,%20Elektra%20&amp;%20Klimaat\2.%20Energie-%20&amp;%20Klimaatbesparende%20maatregelen\6.%20Energietransitie%20Mammoet%20West\20231122%20Spreadsheet%20enquete%20wijkbewoners%20Mammoet%20West%20(Wim)%20gekoppeld%20bestand.xlsx!Analyseblad%20Wim!R2K94:R9K10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file:///\\MYCLOUDEX2ULTRA\Family\3.%20Gezamenlijke%20documenten%20huishouding\2%20Gas,%20Elektra%20&amp;%20Klimaat\2.%20Energie-%20&amp;%20Klimaatbesparende%20maatregelen\6.%20Energietransitie%20Mammoet%20West\20231122%20Spreadsheet%20enquete%20wijkbewoners%20Mammoet%20West%20(Wim)%20gekoppeld%20bestand.xlsx!Analyseblad%20Wim!R2K102:R9K106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file:///\\MYCLOUDEX2ULTRA\Family\3.%20Gezamenlijke%20documenten%20huishouding\2%20Gas,%20Elektra%20&amp;%20Klimaat\2.%20Energie-%20&amp;%20Klimaatbesparende%20maatregelen\6.%20Energietransitie%20Mammoet%20West\20231122%20Spreadsheet%20enquete%20wijkbewoners%20Mammoet%20West%20(Wim)%20gekoppeld%20bestand.xlsx!Analyseblad%20Wim!R2K108:R9K11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file:///\\MYCLOUDEX2ULTRA\Family\3.%20Gezamenlijke%20documenten%20huishouding\2%20Gas,%20Elektra%20&amp;%20Klimaat\2.%20Energie-%20&amp;%20Klimaatbesparende%20maatregelen\6.%20Energietransitie%20Mammoet%20West\20231122%20Spreadsheet%20enquete%20wijkbewoners%20Mammoet%20West%20(Wim)%20gekoppeld%20bestand.xlsx!Analyseblad%20Wim!R2K117:R9K126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file:///\\MYCLOUDEX2ULTRA\Family\3.%20Gezamenlijke%20documenten%20huishouding\2%20Gas,%20Elektra%20&amp;%20Klimaat\2.%20Energie-%20&amp;%20Klimaatbesparende%20maatregelen\6.%20Energietransitie%20Mammoet%20West\20231122%20Spreadsheet%20enquete%20wijkbewoners%20Mammoet%20West%20(Wim)%20gekoppeld%20bestand.xlsx!Analyseblad%20Wim!R2K128:R9K135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file:///\\MYCLOUDEX2ULTRA\Family\3.%20Gezamenlijke%20documenten%20huishouding\2%20Gas,%20Elektra%20&amp;%20Klimaat\2.%20Energie-%20&amp;%20Klimaatbesparende%20maatregelen\6.%20Energietransitie%20Mammoet%20West\20231122%20Spreadsheet%20enquete%20wijkbewoners%20Mammoet%20West%20(Wim)%20gekoppeld%20bestand.xlsx!Analyseblad%20Wim!R2K137:R9K14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file:///\\MYCLOUDEX2ULTRA\Family\3.%20Gezamenlijke%20documenten%20huishouding\2%20Gas,%20Elektra%20&amp;%20Klimaat\2.%20Energie-%20&amp;%20Klimaatbesparende%20maatregelen\6.%20Energietransitie%20Mammoet%20West\20231122%20Spreadsheet%20enquete%20wijkbewoners%20Mammoet%20West%20(Wim)%20gekoppeld%20bestand.xlsx!Analyseblad%20Wim!R2K144:R9K150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file:///\\MYCLOUDEX2ULTRA\Family\3.%20Gezamenlijke%20documenten%20huishouding\2%20Gas,%20Elektra%20&amp;%20Klimaat\2.%20Energie-%20&amp;%20Klimaatbesparende%20maatregelen\6.%20Energietransitie%20Mammoet%20West\20231122%20Spreadsheet%20enquete%20wijkbewoners%20Mammoet%20West%20(Wim)%20gekoppeld%20bestand.xlsx!Analyseblad%20Wim!R2K152:R9K163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file:///\\MYCLOUDEX2ULTRA\Family\3.%20Gezamenlijke%20documenten%20huishouding\2%20Gas,%20Elektra%20&amp;%20Klimaat\2.%20Energie-%20&amp;%20Klimaatbesparende%20maatregelen\6.%20Energietransitie%20Mammoet%20West\20231122%20Spreadsheet%20enquete%20wijkbewoners%20Mammoet%20West%20(Wim)%20gekoppeld%20bestand.xlsx!Analyseblad%20Wim!R2K165:R9K176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file:///\\MYCLOUDEX2ULTRA\Family\3.%20Gezamenlijke%20documenten%20huishouding\2%20Gas,%20Elektra%20&amp;%20Klimaat\2.%20Energie-%20&amp;%20Klimaatbesparende%20maatregelen\6.%20Energietransitie%20Mammoet%20West\20231122%20Spreadsheet%20enquete%20wijkbewoners%20Mammoet%20West%20(Wim)%20gekoppeld%20bestand.xlsx!Analyseblad%20Wim!R2K178:R9K185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file:///\\MYCLOUDEX2ULTRA\Family\3.%20Gezamenlijke%20documenten%20huishouding\2%20Gas,%20Elektra%20&amp;%20Klimaat\2.%20Energie-%20&amp;%20Klimaatbesparende%20maatregelen\6.%20Energietransitie%20Mammoet%20West\20231122%20Spreadsheet%20enquete%20wijkbewoners%20Mammoet%20West%20(Wim)%20gekoppeld%20bestand.xlsx!Analyseblad%20Wim!R2K187:R9K194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file:///\\MYCLOUDEX2ULTRA\Family\3.%20Gezamenlijke%20documenten%20huishouding\2%20Gas,%20Elektra%20&amp;%20Klimaat\2.%20Energie-%20&amp;%20Klimaatbesparende%20maatregelen\6.%20Energietransitie%20Mammoet%20West\20231122%20Spreadsheet%20enquete%20wijkbewoners%20Mammoet%20West%20(Wim)%20gekoppeld%20bestand.xlsx!Analyseblad%20Wim!R2K196:R9K202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file:///\\MYCLOUDEX2ULTRA\Family\3.%20Gezamenlijke%20documenten%20huishouding\2%20Gas,%20Elektra%20&amp;%20Klimaat\2.%20Energie-%20&amp;%20Klimaatbesparende%20maatregelen\6.%20Energietransitie%20Mammoet%20West\20231122%20Spreadsheet%20enquete%20wijkbewoners%20Mammoet%20West%20(Wim)%20gekoppeld%20bestand.xlsx!Analyseblad%20Wim!R2K204:R9K209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file:///\\MYCLOUDEX2ULTRA\Family\3.%20Gezamenlijke%20documenten%20huishouding\2%20Gas,%20Elektra%20&amp;%20Klimaat\2.%20Energie-%20&amp;%20Klimaatbesparende%20maatregelen\6.%20Energietransitie%20Mammoet%20West\20231122%20Spreadsheet%20enquete%20wijkbewoners%20Mammoet%20West%20(Wim)%20gekoppeld%20bestand.xlsx!Analyseblad%20Wim!R2K211:R9K21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file:///\\MYCLOUDEX2ULTRA\Family\3.%20Gezamenlijke%20documenten%20huishouding\2%20Gas,%20Elektra%20&amp;%20Klimaat\2.%20Energie-%20&amp;%20Klimaatbesparende%20maatregelen\6.%20Energietransitie%20Mammoet%20West\20231122%20Spreadsheet%20enquete%20wijkbewoners%20Mammoet%20West%20(Wim)%20gekoppeld%20bestand.xlsx!Analyseblad%20Wim!R2K6:R9K12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file:///\\MYCLOUDEX2ULTRA\Family\3.%20Gezamenlijke%20documenten%20huishouding\2%20Gas,%20Elektra%20&amp;%20Klimaat\2.%20Energie-%20&amp;%20Klimaatbesparende%20maatregelen\6.%20Energietransitie%20Mammoet%20West\20231122%20Spreadsheet%20enquete%20wijkbewoners%20Mammoet%20West%20(Wim)%20gekoppeld%20bestand.xlsx!Analyseblad%20Wim!R2K219:R9K224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file:///\\MYCLOUDEX2ULTRA\Family\3.%20Gezamenlijke%20documenten%20huishouding\2%20Gas,%20Elektra%20&amp;%20Klimaat\2.%20Energie-%20&amp;%20Klimaatbesparende%20maatregelen\6.%20Energietransitie%20Mammoet%20West\20231122%20Spreadsheet%20enquete%20wijkbewoners%20Mammoet%20West%20(Wim)%20gekoppeld%20bestand.xlsx!Analyseblad%20Wim!R2K226:R9K230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file:///\\MYCLOUDEX2ULTRA\Family\3.%20Gezamenlijke%20documenten%20huishouding\2%20Gas,%20Elektra%20&amp;%20Klimaat\2.%20Energie-%20&amp;%20Klimaatbesparende%20maatregelen\6.%20Energietransitie%20Mammoet%20West\20231122%20Spreadsheet%20enquete%20wijkbewoners%20Mammoet%20West%20(Wim)%20gekoppeld%20bestand.xlsx!Analyseblad%20Wim!R2K232:R9K237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file:///\\MYCLOUDEX2ULTRA\Family\3.%20Gezamenlijke%20documenten%20huishouding\2%20Gas,%20Elektra%20&amp;%20Klimaat\2.%20Energie-%20&amp;%20Klimaatbesparende%20maatregelen\6.%20Energietransitie%20Mammoet%20West\20231122%20Spreadsheet%20enquete%20wijkbewoners%20Mammoet%20West%20(Wim)%20gekoppeld%20bestand.xlsx!Analyseblad%20Wim!R2K239:R9K246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file:///\\MYCLOUDEX2ULTRA\Family\3.%20Gezamenlijke%20documenten%20huishouding\2%20Gas,%20Elektra%20&amp;%20Klimaat\2.%20Energie-%20&amp;%20Klimaatbesparende%20maatregelen\6.%20Energietransitie%20Mammoet%20West\20231122%20Spreadsheet%20enquete%20wijkbewoners%20Mammoet%20West%20(Wim)%20gekoppeld%20bestand.xlsx!Analyseblad%20Wim!R2K248:R9K253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file:///\\MYCLOUDEX2ULTRA\Family\3.%20Gezamenlijke%20documenten%20huishouding\2%20Gas,%20Elektra%20&amp;%20Klimaat\2.%20Energie-%20&amp;%20Klimaatbesparende%20maatregelen\6.%20Energietransitie%20Mammoet%20West\20231122%20Spreadsheet%20enquete%20wijkbewoners%20Mammoet%20West%20(Wim)%20gekoppeld%20bestand.xlsx!Analyseblad%20Wim!R2K255:R9K262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file:///\\MYCLOUDEX2ULTRA\Family\3.%20Gezamenlijke%20documenten%20huishouding\2%20Gas,%20Elektra%20&amp;%20Klimaat\2.%20Energie-%20&amp;%20Klimaatbesparende%20maatregelen\6.%20Energietransitie%20Mammoet%20West\20231122%20Spreadsheet%20enquete%20wijkbewoners%20Mammoet%20West%20(Wim)%20gekoppeld%20bestand.xlsx!Analyseblad%20Wim!R2K264:R9K269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file:///\\MYCLOUDEX2ULTRA\Family\3.%20Gezamenlijke%20documenten%20huishouding\2%20Gas,%20Elektra%20&amp;%20Klimaat\2.%20Energie-%20&amp;%20Klimaatbesparende%20maatregelen\6.%20Energietransitie%20Mammoet%20West\20231122%20Spreadsheet%20enquete%20wijkbewoners%20Mammoet%20West%20(Wim)%20gekoppeld%20bestand.xlsx!Analyseblad%20Wim!R2K271:R9K278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oleObject" Target="file:///\\MYCLOUDEX2ULTRA\Family\3.%20Gezamenlijke%20documenten%20huishouding\2%20Gas,%20Elektra%20&amp;%20Klimaat\2.%20Energie-%20&amp;%20Klimaatbesparende%20maatregelen\6.%20Energietransitie%20Mammoet%20West\20231122%20Spreadsheet%20enquete%20wijkbewoners%20Mammoet%20West%20(Wim)%20gekoppeld%20bestand.xlsx!Analyseblad%20Wim!R2K280:R9K284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file:///\\MYCLOUDEX2ULTRA\Family\3.%20Gezamenlijke%20documenten%20huishouding\2%20Gas,%20Elektra%20&amp;%20Klimaat\2.%20Energie-%20&amp;%20Klimaatbesparende%20maatregelen\6.%20Energietransitie%20Mammoet%20West\20231122%20Spreadsheet%20enquete%20wijkbewoners%20Mammoet%20West%20(Wim)%20gekoppeld%20bestand.xlsx!Analyseblad%20Wim!R2K286:R9K29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file:///\\MYCLOUDEX2ULTRA\Family\3.%20Gezamenlijke%20documenten%20huishouding\2%20Gas,%20Elektra%20&amp;%20Klimaat\2.%20Energie-%20&amp;%20Klimaatbesparende%20maatregelen\6.%20Energietransitie%20Mammoet%20West\20231122%20Spreadsheet%20enquete%20wijkbewoners%20Mammoet%20West%20(Wim)%20gekoppeld%20bestand.xlsx!Analyseblad%20Wim!R2K14:R9K19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oleObject" Target="file:///\\MYCLOUDEX2ULTRA\Family\3.%20Gezamenlijke%20documenten%20huishouding\2%20Gas,%20Elektra%20&amp;%20Klimaat\2.%20Energie-%20&amp;%20Klimaatbesparende%20maatregelen\6.%20Energietransitie%20Mammoet%20West\20231122%20Spreadsheet%20enquete%20wijkbewoners%20Mammoet%20West%20(Wim)%20gekoppeld%20bestand.xlsx!Analyseblad%20Wim!R2K294:R9K299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file:///\\MYCLOUDEX2ULTRA\Family\3.%20Gezamenlijke%20documenten%20huishouding\2%20Gas,%20Elektra%20&amp;%20Klimaat\2.%20Energie-%20&amp;%20Klimaatbesparende%20maatregelen\6.%20Energietransitie%20Mammoet%20West\20231122%20Spreadsheet%20enquete%20wijkbewoners%20Mammoet%20West%20(Wim)%20gekoppeld%20bestand.xlsx!Analyseblad%20Wim!R2K301:R9K307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oleObject" Target="file:///\\MYCLOUDEX2ULTRA\Family\3.%20Gezamenlijke%20documenten%20huishouding\2%20Gas,%20Elektra%20&amp;%20Klimaat\2.%20Energie-%20&amp;%20Klimaatbesparende%20maatregelen\6.%20Energietransitie%20Mammoet%20West\20231122%20Spreadsheet%20enquete%20wijkbewoners%20Mammoet%20West%20(Wim)%20gekoppeld%20bestand.xlsx!Analyseblad%20Wim!R2K309:R9K315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oleObject" Target="file:///\\MYCLOUDEX2ULTRA\Family\3.%20Gezamenlijke%20documenten%20huishouding\2%20Gas,%20Elektra%20&amp;%20Klimaat\2.%20Energie-%20&amp;%20Klimaatbesparende%20maatregelen\6.%20Energietransitie%20Mammoet%20West\20231122%20Spreadsheet%20enquete%20wijkbewoners%20Mammoet%20West%20(Wim)%20gekoppeld%20bestand.xlsx!Analyseblad%20Wim!R2K317:R9K323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file:///\\MYCLOUDEX2ULTRA\Family\3.%20Gezamenlijke%20documenten%20huishouding\2%20Gas,%20Elektra%20&amp;%20Klimaat\2.%20Energie-%20&amp;%20Klimaatbesparende%20maatregelen\6.%20Energietransitie%20Mammoet%20West\20231122%20Spreadsheet%20enquete%20wijkbewoners%20Mammoet%20West%20(Wim)%20gekoppeld%20bestand.xlsx!Analyseblad%20Wim!R2K325:R9K329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file:///\\MYCLOUDEX2ULTRA\Family\3.%20Gezamenlijke%20documenten%20huishouding\2%20Gas,%20Elektra%20&amp;%20Klimaat\2.%20Energie-%20&amp;%20Klimaatbesparende%20maatregelen\6.%20Energietransitie%20Mammoet%20West\20231122%20Spreadsheet%20enquete%20wijkbewoners%20Mammoet%20West%20(Wim)%20gekoppeld%20bestand.xlsx!Analyseblad%20Wim!R2K331:R9K335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oleObject" Target="file:///\\MYCLOUDEX2ULTRA\Family\3.%20Gezamenlijke%20documenten%20huishouding\2%20Gas,%20Elektra%20&amp;%20Klimaat\2.%20Energie-%20&amp;%20Klimaatbesparende%20maatregelen\6.%20Energietransitie%20Mammoet%20West\20231122%20Spreadsheet%20enquete%20wijkbewoners%20Mammoet%20West%20(Wim)%20gekoppeld%20bestand.xlsx!Analyseblad%20Wim!R2K337:R9K343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oleObject" Target="file:///\\MYCLOUDEX2ULTRA\Family\3.%20Gezamenlijke%20documenten%20huishouding\2%20Gas,%20Elektra%20&amp;%20Klimaat\2.%20Energie-%20&amp;%20Klimaatbesparende%20maatregelen\6.%20Energietransitie%20Mammoet%20West\20231122%20Spreadsheet%20enquete%20wijkbewoners%20Mammoet%20West%20(Wim)%20gekoppeld%20bestand.xlsx!Analyseblad%20Wim!R2K345:R9K349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oleObject" Target="file:///\\MYCLOUDEX2ULTRA\Family\3.%20Gezamenlijke%20documenten%20huishouding\2%20Gas,%20Elektra%20&amp;%20Klimaat\2.%20Energie-%20&amp;%20Klimaatbesparende%20maatregelen\6.%20Energietransitie%20Mammoet%20West\20231122%20Spreadsheet%20enquete%20wijkbewoners%20Mammoet%20West%20(Wim)%20gekoppeld%20bestand.xlsx!Analyseblad%20Wim!R2K351:R9K355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oleObject" Target="file:///\\MYCLOUDEX2ULTRA\Family\3.%20Gezamenlijke%20documenten%20huishouding\2%20Gas,%20Elektra%20&amp;%20Klimaat\2.%20Energie-%20&amp;%20Klimaatbesparende%20maatregelen\6.%20Energietransitie%20Mammoet%20West\20231122%20Spreadsheet%20enquete%20wijkbewoners%20Mammoet%20West%20(Wim)%20gekoppeld%20bestand.xlsx!Analyseblad%20Wim!R2K357:R9K36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file:///\\MYCLOUDEX2ULTRA\Family\3.%20Gezamenlijke%20documenten%20huishouding\2%20Gas,%20Elektra%20&amp;%20Klimaat\2.%20Energie-%20&amp;%20Klimaatbesparende%20maatregelen\6.%20Energietransitie%20Mammoet%20West\20231122%20Spreadsheet%20enquete%20wijkbewoners%20Mammoet%20West%20(Wim)%20gekoppeld%20bestand.xlsx!Analyseblad%20Wim!R2K21:R9K26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oleObject" Target="file:///\\MYCLOUDEX2ULTRA\Family\3.%20Gezamenlijke%20documenten%20huishouding\2%20Gas,%20Elektra%20&amp;%20Klimaat\2.%20Energie-%20&amp;%20Klimaatbesparende%20maatregelen\6.%20Energietransitie%20Mammoet%20West\20231122%20Spreadsheet%20enquete%20wijkbewoners%20Mammoet%20West%20(Wim)%20gekoppeld%20bestand.xlsx!Analyseblad%20Wim!R2K363:R9K367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oleObject" Target="file:///\\MYCLOUDEX2ULTRA\Family\3.%20Gezamenlijke%20documenten%20huishouding\2%20Gas,%20Elektra%20&amp;%20Klimaat\2.%20Energie-%20&amp;%20Klimaatbesparende%20maatregelen\6.%20Energietransitie%20Mammoet%20West\20231122%20Spreadsheet%20enquete%20wijkbewoners%20Mammoet%20West%20(Wim)%20gekoppeld%20bestand.xlsx!Analyseblad%20Wim!R2K369:R9K373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oleObject" Target="file:///\\MYCLOUDEX2ULTRA\Family\3.%20Gezamenlijke%20documenten%20huishouding\2%20Gas,%20Elektra%20&amp;%20Klimaat\2.%20Energie-%20&amp;%20Klimaatbesparende%20maatregelen\6.%20Energietransitie%20Mammoet%20West\20231122%20Spreadsheet%20enquete%20wijkbewoners%20Mammoet%20West%20(Wim)%20gekoppeld%20bestand.xlsx!Analyseblad%20Wim!R2K375:R9K379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oleObject" Target="file:///\\MYCLOUDEX2ULTRA\Family\3.%20Gezamenlijke%20documenten%20huishouding\2%20Gas,%20Elektra%20&amp;%20Klimaat\2.%20Energie-%20&amp;%20Klimaatbesparende%20maatregelen\6.%20Energietransitie%20Mammoet%20West\20231122%20Spreadsheet%20enquete%20wijkbewoners%20Mammoet%20West%20(Wim)%20gekoppeld%20bestand.xlsx!Analyseblad%20Wim!R2K381:R9K385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oleObject" Target="file:///\\MYCLOUDEX2ULTRA\Family\3.%20Gezamenlijke%20documenten%20huishouding\2%20Gas,%20Elektra%20&amp;%20Klimaat\2.%20Energie-%20&amp;%20Klimaatbesparende%20maatregelen\6.%20Energietransitie%20Mammoet%20West\20231122%20Spreadsheet%20enquete%20wijkbewoners%20Mammoet%20West%20(Wim)%20gekoppeld%20bestand.xlsx!Analyseblad%20Wim!R2K387:R9K40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file:///\\MYCLOUDEX2ULTRA\Family\3.%20Gezamenlijke%20documenten%20huishouding\2%20Gas,%20Elektra%20&amp;%20Klimaat\2.%20Energie-%20&amp;%20Klimaatbesparende%20maatregelen\6.%20Energietransitie%20Mammoet%20West\20231122%20Spreadsheet%20enquete%20wijkbewoners%20Mammoet%20West%20(Wim)%20gekoppeld%20bestand.xlsx!Analyseblad%20Wim!R2K28:R9K3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file:///\\MYCLOUDEX2ULTRA\Family\3.%20Gezamenlijke%20documenten%20huishouding\2%20Gas,%20Elektra%20&amp;%20Klimaat\2.%20Energie-%20&amp;%20Klimaatbesparende%20maatregelen\6.%20Energietransitie%20Mammoet%20West\20231122%20Spreadsheet%20enquete%20wijkbewoners%20Mammoet%20West%20(Wim)%20gekoppeld%20bestand.xlsx!Analyseblad%20Wim!R2K37:R9K4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file:///\\MYCLOUDEX2ULTRA\Family\3.%20Gezamenlijke%20documenten%20huishouding\2%20Gas,%20Elektra%20&amp;%20Klimaat\2.%20Energie-%20&amp;%20Klimaatbesparende%20maatregelen\6.%20Energietransitie%20Mammoet%20West\20231122%20Spreadsheet%20enquete%20wijkbewoners%20Mammoet%20West%20(Wim)%20gekoppeld%20bestand.xlsx!Analyseblad%20Wim!R2K45:R9K5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file:///\\MYCLOUDEX2ULTRA\Family\3.%20Gezamenlijke%20documenten%20huishouding\2%20Gas,%20Elektra%20&amp;%20Klimaat\2.%20Energie-%20&amp;%20Klimaatbesparende%20maatregelen\6.%20Energietransitie%20Mammoet%20West\20231122%20Spreadsheet%20enquete%20wijkbewoners%20Mammoet%20West%20(Wim)%20gekoppeld%20bestand.xlsx!Analyseblad%20Wim!R2K53:R9K5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9758F8FD-0D2D-89A2-F225-5BEDE7C31323}"/>
              </a:ext>
            </a:extLst>
          </p:cNvPr>
          <p:cNvSpPr/>
          <p:nvPr/>
        </p:nvSpPr>
        <p:spPr>
          <a:xfrm>
            <a:off x="-25758" y="0"/>
            <a:ext cx="1075918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6D4590-D89F-7E52-633E-EA79050AC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5566" y="282907"/>
            <a:ext cx="10586434" cy="695460"/>
          </a:xfrm>
        </p:spPr>
        <p:txBody>
          <a:bodyPr>
            <a:normAutofit/>
          </a:bodyPr>
          <a:lstStyle/>
          <a:p>
            <a:r>
              <a:rPr lang="nl-NL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Respons </a:t>
            </a:r>
            <a:r>
              <a:rPr lang="nl-NL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enquête wijkbewoners Mammoet West</a:t>
            </a:r>
            <a:endParaRPr lang="nl-N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13A88D8-7EC9-469C-1254-79E2F1B68B19}"/>
              </a:ext>
            </a:extLst>
          </p:cNvPr>
          <p:cNvSpPr txBox="1">
            <a:spLocks/>
          </p:cNvSpPr>
          <p:nvPr/>
        </p:nvSpPr>
        <p:spPr>
          <a:xfrm>
            <a:off x="151448" y="2180235"/>
            <a:ext cx="2565994" cy="2497529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Respons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7F33502-2FC4-1286-6C85-BAB5100F8A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5163" y="52388"/>
          <a:ext cx="4927600" cy="553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171610" imgH="2448091" progId="Excel.Sheet.12">
                  <p:link updateAutomatic="1"/>
                </p:oleObj>
              </mc:Choice>
              <mc:Fallback>
                <p:oleObj name="Worksheet" r:id="rId2" imgW="2171610" imgH="2448091" progId="Excel.Sheet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C7F33502-2FC4-1286-6C85-BAB5100F8A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05163" y="52388"/>
                        <a:ext cx="4927600" cy="553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5835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A351067-6EFA-37BE-92A9-903A8C6D5C3D}"/>
              </a:ext>
            </a:extLst>
          </p:cNvPr>
          <p:cNvSpPr/>
          <p:nvPr/>
        </p:nvSpPr>
        <p:spPr>
          <a:xfrm>
            <a:off x="-25758" y="0"/>
            <a:ext cx="1075918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5C63BFD-F338-9BDD-7380-C40296335B68}"/>
              </a:ext>
            </a:extLst>
          </p:cNvPr>
          <p:cNvSpPr txBox="1">
            <a:spLocks/>
          </p:cNvSpPr>
          <p:nvPr/>
        </p:nvSpPr>
        <p:spPr>
          <a:xfrm>
            <a:off x="151448" y="2180235"/>
            <a:ext cx="2565994" cy="2497529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Dak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isoleren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B9EA50C-860B-F151-3E2B-91121D299D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4688" y="781050"/>
          <a:ext cx="7770812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409918" imgH="2848101" progId="Excel.Sheet.12">
                  <p:link updateAutomatic="1"/>
                </p:oleObj>
              </mc:Choice>
              <mc:Fallback>
                <p:oleObj name="Worksheet" r:id="rId2" imgW="4409918" imgH="2848101" progId="Excel.Sheet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B9EA50C-860B-F151-3E2B-91121D299D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4688" y="781050"/>
                        <a:ext cx="7770812" cy="5018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0533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F145AB8-CEE6-CE3D-D8AD-6CACD28A691B}"/>
              </a:ext>
            </a:extLst>
          </p:cNvPr>
          <p:cNvSpPr/>
          <p:nvPr/>
        </p:nvSpPr>
        <p:spPr>
          <a:xfrm>
            <a:off x="-25758" y="0"/>
            <a:ext cx="1075918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20315EC4-1E51-7D13-0257-BC0ED71DC739}"/>
              </a:ext>
            </a:extLst>
          </p:cNvPr>
          <p:cNvSpPr txBox="1">
            <a:spLocks/>
          </p:cNvSpPr>
          <p:nvPr/>
        </p:nvSpPr>
        <p:spPr>
          <a:xfrm>
            <a:off x="151448" y="2180235"/>
            <a:ext cx="2565994" cy="2497529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Glas-isolatie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94F265D-9E29-E985-DC96-E46858F485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1513" y="784225"/>
          <a:ext cx="6973887" cy="498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981405" imgH="2848101" progId="Excel.Sheet.12">
                  <p:link updateAutomatic="1"/>
                </p:oleObj>
              </mc:Choice>
              <mc:Fallback>
                <p:oleObj name="Worksheet" r:id="rId2" imgW="3981405" imgH="2848101" progId="Excel.Sheet.12">
                  <p:link updateAutomatic="1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94F265D-9E29-E985-DC96-E46858F485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1513" y="784225"/>
                        <a:ext cx="6973887" cy="498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6950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3CD8ACFC-3C9A-E1A2-7D80-B1A660443609}"/>
              </a:ext>
            </a:extLst>
          </p:cNvPr>
          <p:cNvSpPr/>
          <p:nvPr/>
        </p:nvSpPr>
        <p:spPr>
          <a:xfrm>
            <a:off x="-25758" y="0"/>
            <a:ext cx="1075918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BD4A4AA-5B9B-ABF4-D281-67217636F21B}"/>
              </a:ext>
            </a:extLst>
          </p:cNvPr>
          <p:cNvSpPr txBox="1">
            <a:spLocks/>
          </p:cNvSpPr>
          <p:nvPr/>
        </p:nvSpPr>
        <p:spPr>
          <a:xfrm>
            <a:off x="151448" y="2180235"/>
            <a:ext cx="2565994" cy="2497529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Glas-isolatie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6A47EDC-1812-143D-FD1C-F5829D6AB9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8338" y="784225"/>
          <a:ext cx="6692900" cy="501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800318" imgH="2848101" progId="Excel.Sheet.12">
                  <p:link updateAutomatic="1"/>
                </p:oleObj>
              </mc:Choice>
              <mc:Fallback>
                <p:oleObj name="Worksheet" r:id="rId2" imgW="3800318" imgH="2848101" progId="Excel.Sheet.12">
                  <p:link updateAutomatic="1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06A47EDC-1812-143D-FD1C-F5829D6AB9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08338" y="784225"/>
                        <a:ext cx="6692900" cy="5014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0069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3B7EF32-C0EE-9128-9072-57857832E6F2}"/>
              </a:ext>
            </a:extLst>
          </p:cNvPr>
          <p:cNvSpPr/>
          <p:nvPr/>
        </p:nvSpPr>
        <p:spPr>
          <a:xfrm>
            <a:off x="-25758" y="0"/>
            <a:ext cx="1075918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E371794-3750-66BF-E78E-EBEFA847BF4B}"/>
              </a:ext>
            </a:extLst>
          </p:cNvPr>
          <p:cNvSpPr txBox="1">
            <a:spLocks/>
          </p:cNvSpPr>
          <p:nvPr/>
        </p:nvSpPr>
        <p:spPr>
          <a:xfrm>
            <a:off x="151448" y="2180235"/>
            <a:ext cx="2565994" cy="2497529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Kozijnen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2AB7F47-32DA-7E59-9943-CF5E1BED95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7863" y="777875"/>
          <a:ext cx="6696075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800318" imgH="2848101" progId="Excel.Sheet.12">
                  <p:link updateAutomatic="1"/>
                </p:oleObj>
              </mc:Choice>
              <mc:Fallback>
                <p:oleObj name="Worksheet" r:id="rId2" imgW="3800318" imgH="2848101" progId="Excel.Sheet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2AB7F47-32DA-7E59-9943-CF5E1BED95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7863" y="777875"/>
                        <a:ext cx="6696075" cy="5018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1218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3B7EF32-C0EE-9128-9072-57857832E6F2}"/>
              </a:ext>
            </a:extLst>
          </p:cNvPr>
          <p:cNvSpPr/>
          <p:nvPr/>
        </p:nvSpPr>
        <p:spPr>
          <a:xfrm>
            <a:off x="-25758" y="0"/>
            <a:ext cx="1075918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E371794-3750-66BF-E78E-EBEFA847BF4B}"/>
              </a:ext>
            </a:extLst>
          </p:cNvPr>
          <p:cNvSpPr txBox="1">
            <a:spLocks/>
          </p:cNvSpPr>
          <p:nvPr/>
        </p:nvSpPr>
        <p:spPr>
          <a:xfrm>
            <a:off x="151448" y="2180235"/>
            <a:ext cx="2565994" cy="2497529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Glas-isolatie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4C832EB-E225-189B-AE39-5E3D42CA1A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9450" y="784225"/>
          <a:ext cx="6448425" cy="499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676605" imgH="2848101" progId="Excel.Sheet.12">
                  <p:link updateAutomatic="1"/>
                </p:oleObj>
              </mc:Choice>
              <mc:Fallback>
                <p:oleObj name="Worksheet" r:id="rId2" imgW="3676605" imgH="2848101" progId="Excel.Sheet.12">
                  <p:link updateAutomatic="1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4C832EB-E225-189B-AE39-5E3D42CA1A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9450" y="784225"/>
                        <a:ext cx="6448425" cy="4994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8546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3B7EF32-C0EE-9128-9072-57857832E6F2}"/>
              </a:ext>
            </a:extLst>
          </p:cNvPr>
          <p:cNvSpPr/>
          <p:nvPr/>
        </p:nvSpPr>
        <p:spPr>
          <a:xfrm>
            <a:off x="-25758" y="0"/>
            <a:ext cx="1075918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E371794-3750-66BF-E78E-EBEFA847BF4B}"/>
              </a:ext>
            </a:extLst>
          </p:cNvPr>
          <p:cNvSpPr txBox="1">
            <a:spLocks/>
          </p:cNvSpPr>
          <p:nvPr/>
        </p:nvSpPr>
        <p:spPr>
          <a:xfrm>
            <a:off x="151448" y="2180235"/>
            <a:ext cx="2565994" cy="2497529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CV-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ketel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F95BAE9-FB4E-0D7F-F1A2-62D1CDBD6F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3100" y="784225"/>
          <a:ext cx="4995863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828903" imgH="2848101" progId="Excel.Sheet.12">
                  <p:link updateAutomatic="1"/>
                </p:oleObj>
              </mc:Choice>
              <mc:Fallback>
                <p:oleObj name="Worksheet" r:id="rId2" imgW="2828903" imgH="2848101" progId="Excel.Sheet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F95BAE9-FB4E-0D7F-F1A2-62D1CDBD6F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3100" y="784225"/>
                        <a:ext cx="4995863" cy="502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3258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3B7EF32-C0EE-9128-9072-57857832E6F2}"/>
              </a:ext>
            </a:extLst>
          </p:cNvPr>
          <p:cNvSpPr/>
          <p:nvPr/>
        </p:nvSpPr>
        <p:spPr>
          <a:xfrm>
            <a:off x="-25758" y="0"/>
            <a:ext cx="1075918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E371794-3750-66BF-E78E-EBEFA847BF4B}"/>
              </a:ext>
            </a:extLst>
          </p:cNvPr>
          <p:cNvSpPr txBox="1">
            <a:spLocks/>
          </p:cNvSpPr>
          <p:nvPr/>
        </p:nvSpPr>
        <p:spPr>
          <a:xfrm>
            <a:off x="151448" y="2180235"/>
            <a:ext cx="2565994" cy="2497529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CV-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ketel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1292B97-9008-78D3-0337-6126120446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3100" y="792163"/>
          <a:ext cx="6335713" cy="499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609908" imgH="2848101" progId="Excel.Sheet.12">
                  <p:link updateAutomatic="1"/>
                </p:oleObj>
              </mc:Choice>
              <mc:Fallback>
                <p:oleObj name="Worksheet" r:id="rId2" imgW="3609908" imgH="2848101" progId="Excel.Sheet.12">
                  <p:link updateAutomatic="1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1292B97-9008-78D3-0337-6126120446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3100" y="792163"/>
                        <a:ext cx="6335713" cy="499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7905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3B7EF32-C0EE-9128-9072-57857832E6F2}"/>
              </a:ext>
            </a:extLst>
          </p:cNvPr>
          <p:cNvSpPr/>
          <p:nvPr/>
        </p:nvSpPr>
        <p:spPr>
          <a:xfrm>
            <a:off x="-25758" y="0"/>
            <a:ext cx="1075918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E371794-3750-66BF-E78E-EBEFA847BF4B}"/>
              </a:ext>
            </a:extLst>
          </p:cNvPr>
          <p:cNvSpPr txBox="1">
            <a:spLocks/>
          </p:cNvSpPr>
          <p:nvPr/>
        </p:nvSpPr>
        <p:spPr>
          <a:xfrm>
            <a:off x="151448" y="2180235"/>
            <a:ext cx="2565994" cy="2497529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CV-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ketel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A06126E-D4C9-6F73-B563-FA7F60DEB8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6750" y="792163"/>
          <a:ext cx="7948613" cy="500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524308" imgH="2848101" progId="Excel.Sheet.12">
                  <p:link updateAutomatic="1"/>
                </p:oleObj>
              </mc:Choice>
              <mc:Fallback>
                <p:oleObj name="Worksheet" r:id="rId2" imgW="4524308" imgH="2848101" progId="Excel.Sheet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A06126E-D4C9-6F73-B563-FA7F60DEB8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06750" y="792163"/>
                        <a:ext cx="7948613" cy="5002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6867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3B7EF32-C0EE-9128-9072-57857832E6F2}"/>
              </a:ext>
            </a:extLst>
          </p:cNvPr>
          <p:cNvSpPr/>
          <p:nvPr/>
        </p:nvSpPr>
        <p:spPr>
          <a:xfrm>
            <a:off x="-25758" y="0"/>
            <a:ext cx="1075918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E371794-3750-66BF-E78E-EBEFA847BF4B}"/>
              </a:ext>
            </a:extLst>
          </p:cNvPr>
          <p:cNvSpPr txBox="1">
            <a:spLocks/>
          </p:cNvSpPr>
          <p:nvPr/>
        </p:nvSpPr>
        <p:spPr>
          <a:xfrm>
            <a:off x="151448" y="2180235"/>
            <a:ext cx="2565994" cy="2497529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Warmte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-pomp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C0817A5-038B-BB3F-047A-AA0EA20C7D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3100" y="784225"/>
          <a:ext cx="6851650" cy="498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914708" imgH="2848101" progId="Excel.Sheet.12">
                  <p:link updateAutomatic="1"/>
                </p:oleObj>
              </mc:Choice>
              <mc:Fallback>
                <p:oleObj name="Worksheet" r:id="rId2" imgW="3914708" imgH="2848101" progId="Excel.Sheet.12">
                  <p:link updateAutomatic="1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9C0817A5-038B-BB3F-047A-AA0EA20C7D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3100" y="784225"/>
                        <a:ext cx="6851650" cy="4983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3857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3B7EF32-C0EE-9128-9072-57857832E6F2}"/>
              </a:ext>
            </a:extLst>
          </p:cNvPr>
          <p:cNvSpPr/>
          <p:nvPr/>
        </p:nvSpPr>
        <p:spPr>
          <a:xfrm>
            <a:off x="-25758" y="0"/>
            <a:ext cx="1075918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E371794-3750-66BF-E78E-EBEFA847BF4B}"/>
              </a:ext>
            </a:extLst>
          </p:cNvPr>
          <p:cNvSpPr txBox="1">
            <a:spLocks/>
          </p:cNvSpPr>
          <p:nvPr/>
        </p:nvSpPr>
        <p:spPr>
          <a:xfrm>
            <a:off x="151448" y="2180235"/>
            <a:ext cx="2565994" cy="2497529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Warmte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-pomp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423BA7A-8F33-5741-4A91-02416F553B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3100" y="787400"/>
          <a:ext cx="5526088" cy="502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133703" imgH="2848101" progId="Excel.Sheet.12">
                  <p:link updateAutomatic="1"/>
                </p:oleObj>
              </mc:Choice>
              <mc:Fallback>
                <p:oleObj name="Worksheet" r:id="rId2" imgW="3133703" imgH="2848101" progId="Excel.Sheet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423BA7A-8F33-5741-4A91-02416F553B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3100" y="787400"/>
                        <a:ext cx="5526088" cy="5021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7102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C39B28-4CDF-D2EB-8AD6-A34FBF18B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566670"/>
            <a:ext cx="6697013" cy="721218"/>
          </a:xfrm>
        </p:spPr>
        <p:txBody>
          <a:bodyPr>
            <a:normAutofit/>
          </a:bodyPr>
          <a:lstStyle/>
          <a:p>
            <a:pPr algn="ctr"/>
            <a:r>
              <a:rPr lang="nl-NL" sz="3600" b="1" dirty="0">
                <a:latin typeface="Arial" panose="020B0604020202020204" pitchFamily="34" charset="0"/>
                <a:cs typeface="Arial" panose="020B0604020202020204" pitchFamily="34" charset="0"/>
              </a:rPr>
              <a:t>Hoofdonderwerpen enquête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AF119E-58B1-5D53-9341-0F336DE4E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2350" y="1687993"/>
            <a:ext cx="5807299" cy="3482013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Energieverbruik en -behoefte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Isolatie en -behoefte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Verwarming en -behoefte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Meterkast in relatie tot </a:t>
            </a:r>
            <a:r>
              <a:rPr lang="nl-NL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all-electric</a:t>
            </a:r>
            <a:endParaRPr lang="nl-NL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Opwekking (eigen/ander) stroom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NL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Onderzoek bodemwarmte</a:t>
            </a:r>
          </a:p>
          <a:p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E610EBF3-3452-FB08-5A76-72B17885C3B0}"/>
              </a:ext>
            </a:extLst>
          </p:cNvPr>
          <p:cNvSpPr/>
          <p:nvPr/>
        </p:nvSpPr>
        <p:spPr>
          <a:xfrm>
            <a:off x="-25758" y="0"/>
            <a:ext cx="1075918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3941C61-6611-33E5-BF7C-EF879F344CB1}"/>
              </a:ext>
            </a:extLst>
          </p:cNvPr>
          <p:cNvSpPr txBox="1">
            <a:spLocks/>
          </p:cNvSpPr>
          <p:nvPr/>
        </p:nvSpPr>
        <p:spPr>
          <a:xfrm>
            <a:off x="151448" y="2180235"/>
            <a:ext cx="2565994" cy="2497529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Stand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november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853066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3B7EF32-C0EE-9128-9072-57857832E6F2}"/>
              </a:ext>
            </a:extLst>
          </p:cNvPr>
          <p:cNvSpPr/>
          <p:nvPr/>
        </p:nvSpPr>
        <p:spPr>
          <a:xfrm>
            <a:off x="-25758" y="0"/>
            <a:ext cx="1075918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E371794-3750-66BF-E78E-EBEFA847BF4B}"/>
              </a:ext>
            </a:extLst>
          </p:cNvPr>
          <p:cNvSpPr txBox="1">
            <a:spLocks/>
          </p:cNvSpPr>
          <p:nvPr/>
        </p:nvSpPr>
        <p:spPr>
          <a:xfrm>
            <a:off x="151448" y="2180235"/>
            <a:ext cx="2565994" cy="2497529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Warmte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-pomp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84A5018-1DD7-B1FB-559B-320F5C26E9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3100" y="787400"/>
          <a:ext cx="6677025" cy="500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800318" imgH="2848101" progId="Excel.Sheet.12">
                  <p:link updateAutomatic="1"/>
                </p:oleObj>
              </mc:Choice>
              <mc:Fallback>
                <p:oleObj name="Worksheet" r:id="rId2" imgW="3800318" imgH="2848101" progId="Excel.Sheet.12">
                  <p:link updateAutomatic="1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84A5018-1DD7-B1FB-559B-320F5C26E9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3100" y="787400"/>
                        <a:ext cx="6677025" cy="5002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8358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3B7EF32-C0EE-9128-9072-57857832E6F2}"/>
              </a:ext>
            </a:extLst>
          </p:cNvPr>
          <p:cNvSpPr/>
          <p:nvPr/>
        </p:nvSpPr>
        <p:spPr>
          <a:xfrm>
            <a:off x="-25758" y="0"/>
            <a:ext cx="1075918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E371794-3750-66BF-E78E-EBEFA847BF4B}"/>
              </a:ext>
            </a:extLst>
          </p:cNvPr>
          <p:cNvSpPr txBox="1">
            <a:spLocks/>
          </p:cNvSpPr>
          <p:nvPr/>
        </p:nvSpPr>
        <p:spPr>
          <a:xfrm>
            <a:off x="151448" y="2180235"/>
            <a:ext cx="2565994" cy="2497529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Andere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warmte-bron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7C7882B-8B5A-D76A-4781-3D31E0FD4E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6275" y="1071563"/>
          <a:ext cx="8945563" cy="447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686492" imgH="2848101" progId="Excel.Sheet.12">
                  <p:link updateAutomatic="1"/>
                </p:oleObj>
              </mc:Choice>
              <mc:Fallback>
                <p:oleObj name="Worksheet" r:id="rId2" imgW="5686492" imgH="2848101" progId="Excel.Sheet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7C7882B-8B5A-D76A-4781-3D31E0FD4E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6275" y="1071563"/>
                        <a:ext cx="8945563" cy="447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7712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3B7EF32-C0EE-9128-9072-57857832E6F2}"/>
              </a:ext>
            </a:extLst>
          </p:cNvPr>
          <p:cNvSpPr/>
          <p:nvPr/>
        </p:nvSpPr>
        <p:spPr>
          <a:xfrm>
            <a:off x="-25758" y="0"/>
            <a:ext cx="1075918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E371794-3750-66BF-E78E-EBEFA847BF4B}"/>
              </a:ext>
            </a:extLst>
          </p:cNvPr>
          <p:cNvSpPr txBox="1">
            <a:spLocks/>
          </p:cNvSpPr>
          <p:nvPr/>
        </p:nvSpPr>
        <p:spPr>
          <a:xfrm>
            <a:off x="151448" y="2180235"/>
            <a:ext cx="2565994" cy="2497529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Ventilatie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-roosters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66E5D1C-697B-79E6-4586-27CD7FE500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4688" y="1533525"/>
          <a:ext cx="8777287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676913" imgH="2848101" progId="Excel.Sheet.12">
                  <p:link updateAutomatic="1"/>
                </p:oleObj>
              </mc:Choice>
              <mc:Fallback>
                <p:oleObj name="Worksheet" r:id="rId2" imgW="6676913" imgH="2848101" progId="Excel.Sheet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66E5D1C-697B-79E6-4586-27CD7FE500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4688" y="1533525"/>
                        <a:ext cx="8777287" cy="3743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2514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3B7EF32-C0EE-9128-9072-57857832E6F2}"/>
              </a:ext>
            </a:extLst>
          </p:cNvPr>
          <p:cNvSpPr/>
          <p:nvPr/>
        </p:nvSpPr>
        <p:spPr>
          <a:xfrm>
            <a:off x="-25758" y="0"/>
            <a:ext cx="1075918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E371794-3750-66BF-E78E-EBEFA847BF4B}"/>
              </a:ext>
            </a:extLst>
          </p:cNvPr>
          <p:cNvSpPr txBox="1">
            <a:spLocks/>
          </p:cNvSpPr>
          <p:nvPr/>
        </p:nvSpPr>
        <p:spPr>
          <a:xfrm>
            <a:off x="151448" y="2180235"/>
            <a:ext cx="2565994" cy="2497529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Ventilatie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-roosters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0FC4D44-3752-917B-0A28-0B9D2E39B9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9450" y="917575"/>
          <a:ext cx="6864350" cy="476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105118" imgH="2848101" progId="Excel.Sheet.12">
                  <p:link updateAutomatic="1"/>
                </p:oleObj>
              </mc:Choice>
              <mc:Fallback>
                <p:oleObj name="Worksheet" r:id="rId2" imgW="4105118" imgH="2848101" progId="Excel.Sheet.12">
                  <p:link updateAutomatic="1"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0FC4D44-3752-917B-0A28-0B9D2E39B9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9450" y="917575"/>
                        <a:ext cx="6864350" cy="476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1368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3B7EF32-C0EE-9128-9072-57857832E6F2}"/>
              </a:ext>
            </a:extLst>
          </p:cNvPr>
          <p:cNvSpPr/>
          <p:nvPr/>
        </p:nvSpPr>
        <p:spPr>
          <a:xfrm>
            <a:off x="-25758" y="0"/>
            <a:ext cx="1075918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E371794-3750-66BF-E78E-EBEFA847BF4B}"/>
              </a:ext>
            </a:extLst>
          </p:cNvPr>
          <p:cNvSpPr txBox="1">
            <a:spLocks/>
          </p:cNvSpPr>
          <p:nvPr/>
        </p:nvSpPr>
        <p:spPr>
          <a:xfrm>
            <a:off x="151448" y="2180235"/>
            <a:ext cx="2565994" cy="2497529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Meterkast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7D7AB3E-8BA7-B9CD-B74B-D731A6991C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90888" y="792163"/>
          <a:ext cx="6892925" cy="501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914708" imgH="2848101" progId="Excel.Sheet.12">
                  <p:link updateAutomatic="1"/>
                </p:oleObj>
              </mc:Choice>
              <mc:Fallback>
                <p:oleObj name="Worksheet" r:id="rId2" imgW="3914708" imgH="2848101" progId="Excel.Sheet.12">
                  <p:link updateAutomatic="1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57D7AB3E-8BA7-B9CD-B74B-D731A6991C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90888" y="792163"/>
                        <a:ext cx="6892925" cy="5013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7492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3B7EF32-C0EE-9128-9072-57857832E6F2}"/>
              </a:ext>
            </a:extLst>
          </p:cNvPr>
          <p:cNvSpPr/>
          <p:nvPr/>
        </p:nvSpPr>
        <p:spPr>
          <a:xfrm>
            <a:off x="-25758" y="0"/>
            <a:ext cx="1075918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E371794-3750-66BF-E78E-EBEFA847BF4B}"/>
              </a:ext>
            </a:extLst>
          </p:cNvPr>
          <p:cNvSpPr txBox="1">
            <a:spLocks/>
          </p:cNvSpPr>
          <p:nvPr/>
        </p:nvSpPr>
        <p:spPr>
          <a:xfrm>
            <a:off x="151448" y="2180235"/>
            <a:ext cx="2565994" cy="2497529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Meterkast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09AE655-AEA3-DD11-2805-07F8F82D2F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4006" y="816020"/>
          <a:ext cx="6334943" cy="4983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619590" imgH="2848101" progId="Excel.Sheet.12">
                  <p:link updateAutomatic="1"/>
                </p:oleObj>
              </mc:Choice>
              <mc:Fallback>
                <p:oleObj name="Worksheet" r:id="rId2" imgW="3619590" imgH="2848101" progId="Excel.Sheet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09AE655-AEA3-DD11-2805-07F8F82D2F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4006" y="816020"/>
                        <a:ext cx="6334943" cy="4983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5806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87E3D6-5FA7-A5B1-85BA-8406DF3E7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452" y="1302113"/>
            <a:ext cx="3265714" cy="4180749"/>
          </a:xfrm>
        </p:spPr>
        <p:txBody>
          <a:bodyPr>
            <a:normAutofit/>
          </a:bodyPr>
          <a:lstStyle/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voorbeeld van een ‘ouderwetse’ meterkast</a:t>
            </a:r>
          </a:p>
        </p:txBody>
      </p:sp>
      <p:pic>
        <p:nvPicPr>
          <p:cNvPr id="5" name="Tijdelijke aanduiding voor inhoud 4" descr="Afbeelding met overdekt, elektronica, kabel, Elektrische bedrading&#10;&#10;Automatisch gegenereerde beschrijving">
            <a:extLst>
              <a:ext uri="{FF2B5EF4-FFF2-40B4-BE49-F238E27FC236}">
                <a16:creationId xmlns:a16="http://schemas.microsoft.com/office/drawing/2014/main" id="{BD7021AC-7339-357C-56C6-994CA3E83A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1948" y="818620"/>
            <a:ext cx="6863648" cy="5147734"/>
          </a:xfrm>
        </p:spPr>
      </p:pic>
    </p:spTree>
    <p:extLst>
      <p:ext uri="{BB962C8B-B14F-4D97-AF65-F5344CB8AC3E}">
        <p14:creationId xmlns:p14="http://schemas.microsoft.com/office/powerpoint/2010/main" val="799882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525EE2B-8C6F-4A86-F554-866CD1046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65" y="0"/>
            <a:ext cx="53694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822B2034-B554-E0F2-6A79-6130D60342BA}"/>
              </a:ext>
            </a:extLst>
          </p:cNvPr>
          <p:cNvSpPr txBox="1">
            <a:spLocks/>
          </p:cNvSpPr>
          <p:nvPr/>
        </p:nvSpPr>
        <p:spPr>
          <a:xfrm>
            <a:off x="509452" y="1302113"/>
            <a:ext cx="3265714" cy="4180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voorbeeld van een ‘moderne’ meterkast</a:t>
            </a:r>
          </a:p>
        </p:txBody>
      </p:sp>
    </p:spTree>
    <p:extLst>
      <p:ext uri="{BB962C8B-B14F-4D97-AF65-F5344CB8AC3E}">
        <p14:creationId xmlns:p14="http://schemas.microsoft.com/office/powerpoint/2010/main" val="116297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3B7EF32-C0EE-9128-9072-57857832E6F2}"/>
              </a:ext>
            </a:extLst>
          </p:cNvPr>
          <p:cNvSpPr/>
          <p:nvPr/>
        </p:nvSpPr>
        <p:spPr>
          <a:xfrm>
            <a:off x="-25758" y="0"/>
            <a:ext cx="1075918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E371794-3750-66BF-E78E-EBEFA847BF4B}"/>
              </a:ext>
            </a:extLst>
          </p:cNvPr>
          <p:cNvSpPr txBox="1">
            <a:spLocks/>
          </p:cNvSpPr>
          <p:nvPr/>
        </p:nvSpPr>
        <p:spPr>
          <a:xfrm>
            <a:off x="151448" y="2180235"/>
            <a:ext cx="2565994" cy="2497529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Meterkast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37773BC-0B56-A651-1474-0A6DE15FCD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8662" y="783772"/>
          <a:ext cx="5668520" cy="501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219405" imgH="2848101" progId="Excel.Sheet.12">
                  <p:link updateAutomatic="1"/>
                </p:oleObj>
              </mc:Choice>
              <mc:Fallback>
                <p:oleObj name="Worksheet" r:id="rId2" imgW="3219405" imgH="2848101" progId="Excel.Sheet.12">
                  <p:link updateAutomatic="1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37773BC-0B56-A651-1474-0A6DE15FCD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08662" y="783772"/>
                        <a:ext cx="5668520" cy="5016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7297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3B7EF32-C0EE-9128-9072-57857832E6F2}"/>
              </a:ext>
            </a:extLst>
          </p:cNvPr>
          <p:cNvSpPr/>
          <p:nvPr/>
        </p:nvSpPr>
        <p:spPr>
          <a:xfrm>
            <a:off x="-25758" y="0"/>
            <a:ext cx="1075918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E371794-3750-66BF-E78E-EBEFA847BF4B}"/>
              </a:ext>
            </a:extLst>
          </p:cNvPr>
          <p:cNvSpPr txBox="1">
            <a:spLocks/>
          </p:cNvSpPr>
          <p:nvPr/>
        </p:nvSpPr>
        <p:spPr>
          <a:xfrm>
            <a:off x="151448" y="2180235"/>
            <a:ext cx="2565994" cy="2497529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Meterkast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32CA0BC-9936-E887-2541-4448E8A6B8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9541" y="802903"/>
          <a:ext cx="6460036" cy="4977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695610" imgH="2848101" progId="Excel.Sheet.12">
                  <p:link updateAutomatic="1"/>
                </p:oleObj>
              </mc:Choice>
              <mc:Fallback>
                <p:oleObj name="Worksheet" r:id="rId2" imgW="3695610" imgH="2848101" progId="Excel.Sheet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32CA0BC-9936-E887-2541-4448E8A6B8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9541" y="802903"/>
                        <a:ext cx="6460036" cy="49772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9181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08267D02-E11E-F63D-9BC6-7768E7EC38DE}"/>
              </a:ext>
            </a:extLst>
          </p:cNvPr>
          <p:cNvSpPr/>
          <p:nvPr/>
        </p:nvSpPr>
        <p:spPr>
          <a:xfrm>
            <a:off x="-25758" y="0"/>
            <a:ext cx="1075918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2DF277D-3F1C-495D-31DA-4BBF05DB7DF2}"/>
              </a:ext>
            </a:extLst>
          </p:cNvPr>
          <p:cNvSpPr txBox="1">
            <a:spLocks/>
          </p:cNvSpPr>
          <p:nvPr/>
        </p:nvSpPr>
        <p:spPr>
          <a:xfrm>
            <a:off x="151448" y="2180235"/>
            <a:ext cx="2565994" cy="2497529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Type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woning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1E39B5D-3037-DFB6-3485-5156CAF953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6275" y="796925"/>
          <a:ext cx="6826250" cy="498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895703" imgH="2848101" progId="Excel.Sheet.12">
                  <p:link updateAutomatic="1"/>
                </p:oleObj>
              </mc:Choice>
              <mc:Fallback>
                <p:oleObj name="Worksheet" r:id="rId2" imgW="3895703" imgH="2848101" progId="Excel.Sheet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1E39B5D-3037-DFB6-3485-5156CAF953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6275" y="796925"/>
                        <a:ext cx="6826250" cy="4989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8295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3B7EF32-C0EE-9128-9072-57857832E6F2}"/>
              </a:ext>
            </a:extLst>
          </p:cNvPr>
          <p:cNvSpPr/>
          <p:nvPr/>
        </p:nvSpPr>
        <p:spPr>
          <a:xfrm>
            <a:off x="-25758" y="0"/>
            <a:ext cx="1075918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E371794-3750-66BF-E78E-EBEFA847BF4B}"/>
              </a:ext>
            </a:extLst>
          </p:cNvPr>
          <p:cNvSpPr txBox="1">
            <a:spLocks/>
          </p:cNvSpPr>
          <p:nvPr/>
        </p:nvSpPr>
        <p:spPr>
          <a:xfrm>
            <a:off x="151448" y="2180235"/>
            <a:ext cx="2565994" cy="2497529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Opslag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eigen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energie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69ED578-50FE-3F52-FF91-FB112A78E8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0966" y="803959"/>
          <a:ext cx="5501959" cy="5001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133703" imgH="2848101" progId="Excel.Sheet.12">
                  <p:link updateAutomatic="1"/>
                </p:oleObj>
              </mc:Choice>
              <mc:Fallback>
                <p:oleObj name="Worksheet" r:id="rId2" imgW="3133703" imgH="2848101" progId="Excel.Sheet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69ED578-50FE-3F52-FF91-FB112A78E8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0966" y="803959"/>
                        <a:ext cx="5501959" cy="50019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68957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3B7EF32-C0EE-9128-9072-57857832E6F2}"/>
              </a:ext>
            </a:extLst>
          </p:cNvPr>
          <p:cNvSpPr/>
          <p:nvPr/>
        </p:nvSpPr>
        <p:spPr>
          <a:xfrm>
            <a:off x="-25758" y="0"/>
            <a:ext cx="1075918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E371794-3750-66BF-E78E-EBEFA847BF4B}"/>
              </a:ext>
            </a:extLst>
          </p:cNvPr>
          <p:cNvSpPr txBox="1">
            <a:spLocks/>
          </p:cNvSpPr>
          <p:nvPr/>
        </p:nvSpPr>
        <p:spPr>
          <a:xfrm>
            <a:off x="151448" y="2180235"/>
            <a:ext cx="2565994" cy="2497529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Elektrische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auto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AEAE89B-07C0-49AF-37B4-59F53B53FF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8451" y="783771"/>
          <a:ext cx="5115652" cy="4997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914605" imgH="2848101" progId="Excel.Sheet.12">
                  <p:link updateAutomatic="1"/>
                </p:oleObj>
              </mc:Choice>
              <mc:Fallback>
                <p:oleObj name="Worksheet" r:id="rId2" imgW="2914605" imgH="2848101" progId="Excel.Sheet.12">
                  <p:link updateAutomatic="1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0AEAE89B-07C0-49AF-37B4-59F53B53FF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8451" y="783771"/>
                        <a:ext cx="5115652" cy="4997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6594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3B7EF32-C0EE-9128-9072-57857832E6F2}"/>
              </a:ext>
            </a:extLst>
          </p:cNvPr>
          <p:cNvSpPr/>
          <p:nvPr/>
        </p:nvSpPr>
        <p:spPr>
          <a:xfrm>
            <a:off x="-25758" y="0"/>
            <a:ext cx="1075918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E371794-3750-66BF-E78E-EBEFA847BF4B}"/>
              </a:ext>
            </a:extLst>
          </p:cNvPr>
          <p:cNvSpPr txBox="1">
            <a:spLocks/>
          </p:cNvSpPr>
          <p:nvPr/>
        </p:nvSpPr>
        <p:spPr>
          <a:xfrm>
            <a:off x="151448" y="2180235"/>
            <a:ext cx="2565994" cy="2497529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Opslag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eigen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energie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DB83EB8-B68D-F4B5-1BF6-6CBA835C65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7953" y="1065443"/>
          <a:ext cx="5508036" cy="4460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514882" imgH="2848101" progId="Excel.Sheet.12">
                  <p:link updateAutomatic="1"/>
                </p:oleObj>
              </mc:Choice>
              <mc:Fallback>
                <p:oleObj name="Worksheet" r:id="rId2" imgW="3514882" imgH="2848101" progId="Excel.Sheet.12">
                  <p:link updateAutomatic="1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DDB83EB8-B68D-F4B5-1BF6-6CBA835C65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7953" y="1065443"/>
                        <a:ext cx="5508036" cy="4460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56302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3B7EF32-C0EE-9128-9072-57857832E6F2}"/>
              </a:ext>
            </a:extLst>
          </p:cNvPr>
          <p:cNvSpPr/>
          <p:nvPr/>
        </p:nvSpPr>
        <p:spPr>
          <a:xfrm>
            <a:off x="-25758" y="0"/>
            <a:ext cx="1075918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E371794-3750-66BF-E78E-EBEFA847BF4B}"/>
              </a:ext>
            </a:extLst>
          </p:cNvPr>
          <p:cNvSpPr txBox="1">
            <a:spLocks/>
          </p:cNvSpPr>
          <p:nvPr/>
        </p:nvSpPr>
        <p:spPr>
          <a:xfrm>
            <a:off x="151448" y="2180235"/>
            <a:ext cx="2565994" cy="2497529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Opslag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eigen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energie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2CC5077-6D09-65E4-6369-0BB442F475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7227" y="770838"/>
          <a:ext cx="7050179" cy="5008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010092" imgH="2848101" progId="Excel.Sheet.12">
                  <p:link updateAutomatic="1"/>
                </p:oleObj>
              </mc:Choice>
              <mc:Fallback>
                <p:oleObj name="Worksheet" r:id="rId2" imgW="4010092" imgH="2848101" progId="Excel.Sheet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2CC5077-6D09-65E4-6369-0BB442F475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7227" y="770838"/>
                        <a:ext cx="7050179" cy="5008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176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3B7EF32-C0EE-9128-9072-57857832E6F2}"/>
              </a:ext>
            </a:extLst>
          </p:cNvPr>
          <p:cNvSpPr/>
          <p:nvPr/>
        </p:nvSpPr>
        <p:spPr>
          <a:xfrm>
            <a:off x="-25758" y="0"/>
            <a:ext cx="1075918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E371794-3750-66BF-E78E-EBEFA847BF4B}"/>
              </a:ext>
            </a:extLst>
          </p:cNvPr>
          <p:cNvSpPr txBox="1">
            <a:spLocks/>
          </p:cNvSpPr>
          <p:nvPr/>
        </p:nvSpPr>
        <p:spPr>
          <a:xfrm>
            <a:off x="151448" y="2180235"/>
            <a:ext cx="2565994" cy="2497529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Zonne-panelen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0D2868A-D599-B29F-A3A8-9849A6C4EA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2735" y="783773"/>
          <a:ext cx="5987869" cy="5015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400492" imgH="2848101" progId="Excel.Sheet.12">
                  <p:link updateAutomatic="1"/>
                </p:oleObj>
              </mc:Choice>
              <mc:Fallback>
                <p:oleObj name="Worksheet" r:id="rId2" imgW="3400492" imgH="2848101" progId="Excel.Sheet.12">
                  <p:link updateAutomatic="1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0D2868A-D599-B29F-A3A8-9849A6C4EA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2735" y="783773"/>
                        <a:ext cx="5987869" cy="50152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23996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3B7EF32-C0EE-9128-9072-57857832E6F2}"/>
              </a:ext>
            </a:extLst>
          </p:cNvPr>
          <p:cNvSpPr/>
          <p:nvPr/>
        </p:nvSpPr>
        <p:spPr>
          <a:xfrm>
            <a:off x="-25758" y="0"/>
            <a:ext cx="1075918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E371794-3750-66BF-E78E-EBEFA847BF4B}"/>
              </a:ext>
            </a:extLst>
          </p:cNvPr>
          <p:cNvSpPr txBox="1">
            <a:spLocks/>
          </p:cNvSpPr>
          <p:nvPr/>
        </p:nvSpPr>
        <p:spPr>
          <a:xfrm>
            <a:off x="151448" y="2180235"/>
            <a:ext cx="2565994" cy="2497529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Zonne-panelen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25E1F2F-4189-5923-D585-ABC2B88297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3462" y="786303"/>
          <a:ext cx="6897189" cy="5018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914708" imgH="2848101" progId="Excel.Sheet.12">
                  <p:link updateAutomatic="1"/>
                </p:oleObj>
              </mc:Choice>
              <mc:Fallback>
                <p:oleObj name="Worksheet" r:id="rId2" imgW="3914708" imgH="2848101" progId="Excel.Sheet.12">
                  <p:link updateAutomatic="1"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25E1F2F-4189-5923-D585-ABC2B88297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3462" y="786303"/>
                        <a:ext cx="6897189" cy="50182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83111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3B7EF32-C0EE-9128-9072-57857832E6F2}"/>
              </a:ext>
            </a:extLst>
          </p:cNvPr>
          <p:cNvSpPr/>
          <p:nvPr/>
        </p:nvSpPr>
        <p:spPr>
          <a:xfrm>
            <a:off x="-25758" y="0"/>
            <a:ext cx="1075918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E371794-3750-66BF-E78E-EBEFA847BF4B}"/>
              </a:ext>
            </a:extLst>
          </p:cNvPr>
          <p:cNvSpPr txBox="1">
            <a:spLocks/>
          </p:cNvSpPr>
          <p:nvPr/>
        </p:nvSpPr>
        <p:spPr>
          <a:xfrm>
            <a:off x="151448" y="2180235"/>
            <a:ext cx="2565994" cy="2497529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Zonne-panelen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B3B81A5-E992-DB65-CAF3-687270CE06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3236" y="809898"/>
          <a:ext cx="5645261" cy="4994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219405" imgH="2848101" progId="Excel.Sheet.12">
                  <p:link updateAutomatic="1"/>
                </p:oleObj>
              </mc:Choice>
              <mc:Fallback>
                <p:oleObj name="Worksheet" r:id="rId2" imgW="3219405" imgH="2848101" progId="Excel.Sheet.12">
                  <p:link updateAutomatic="1"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B3B81A5-E992-DB65-CAF3-687270CE06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3236" y="809898"/>
                        <a:ext cx="5645261" cy="49940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6774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3B7EF32-C0EE-9128-9072-57857832E6F2}"/>
              </a:ext>
            </a:extLst>
          </p:cNvPr>
          <p:cNvSpPr/>
          <p:nvPr/>
        </p:nvSpPr>
        <p:spPr>
          <a:xfrm>
            <a:off x="-25758" y="0"/>
            <a:ext cx="1075918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E371794-3750-66BF-E78E-EBEFA847BF4B}"/>
              </a:ext>
            </a:extLst>
          </p:cNvPr>
          <p:cNvSpPr txBox="1">
            <a:spLocks/>
          </p:cNvSpPr>
          <p:nvPr/>
        </p:nvSpPr>
        <p:spPr>
          <a:xfrm>
            <a:off x="151448" y="2180235"/>
            <a:ext cx="2565994" cy="2497529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Zonne-panelen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9795FA7-BA2B-AD3E-2C39-DE41D7F735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0062" y="809897"/>
          <a:ext cx="7003473" cy="4975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010092" imgH="2848101" progId="Excel.Sheet.12">
                  <p:link updateAutomatic="1"/>
                </p:oleObj>
              </mc:Choice>
              <mc:Fallback>
                <p:oleObj name="Worksheet" r:id="rId2" imgW="4010092" imgH="2848101" progId="Excel.Sheet.12">
                  <p:link updateAutomatic="1"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9795FA7-BA2B-AD3E-2C39-DE41D7F735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0062" y="809897"/>
                        <a:ext cx="7003473" cy="4975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03710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3B7EF32-C0EE-9128-9072-57857832E6F2}"/>
              </a:ext>
            </a:extLst>
          </p:cNvPr>
          <p:cNvSpPr/>
          <p:nvPr/>
        </p:nvSpPr>
        <p:spPr>
          <a:xfrm>
            <a:off x="-25758" y="0"/>
            <a:ext cx="1075918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E371794-3750-66BF-E78E-EBEFA847BF4B}"/>
              </a:ext>
            </a:extLst>
          </p:cNvPr>
          <p:cNvSpPr txBox="1">
            <a:spLocks/>
          </p:cNvSpPr>
          <p:nvPr/>
        </p:nvSpPr>
        <p:spPr>
          <a:xfrm>
            <a:off x="151448" y="2180235"/>
            <a:ext cx="2565994" cy="2497529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Vloerver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-warming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EEA8F70-B682-1CCB-5220-EED9BB33AC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3024" y="783770"/>
          <a:ext cx="5120422" cy="500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914605" imgH="2848101" progId="Excel.Sheet.12">
                  <p:link updateAutomatic="1"/>
                </p:oleObj>
              </mc:Choice>
              <mc:Fallback>
                <p:oleObj name="Worksheet" r:id="rId2" imgW="2914605" imgH="2848101" progId="Excel.Sheet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EEA8F70-B682-1CCB-5220-EED9BB33AC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3024" y="783770"/>
                        <a:ext cx="5120422" cy="500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52636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3B7EF32-C0EE-9128-9072-57857832E6F2}"/>
              </a:ext>
            </a:extLst>
          </p:cNvPr>
          <p:cNvSpPr/>
          <p:nvPr/>
        </p:nvSpPr>
        <p:spPr>
          <a:xfrm>
            <a:off x="-25758" y="0"/>
            <a:ext cx="1075918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E371794-3750-66BF-E78E-EBEFA847BF4B}"/>
              </a:ext>
            </a:extLst>
          </p:cNvPr>
          <p:cNvSpPr txBox="1">
            <a:spLocks/>
          </p:cNvSpPr>
          <p:nvPr/>
        </p:nvSpPr>
        <p:spPr>
          <a:xfrm>
            <a:off x="151448" y="2180235"/>
            <a:ext cx="2565994" cy="2497529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Vloerver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-warming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623CF93-96D5-C0D8-6833-43E4441605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6291" y="815686"/>
          <a:ext cx="6802920" cy="4986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886379" imgH="2848101" progId="Excel.Sheet.12">
                  <p:link updateAutomatic="1"/>
                </p:oleObj>
              </mc:Choice>
              <mc:Fallback>
                <p:oleObj name="Worksheet" r:id="rId2" imgW="3886379" imgH="2848101" progId="Excel.Sheet.12">
                  <p:link updateAutomatic="1"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623CF93-96D5-C0D8-6833-43E4441605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6291" y="815686"/>
                        <a:ext cx="6802920" cy="4986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8130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08267D02-E11E-F63D-9BC6-7768E7EC38DE}"/>
              </a:ext>
            </a:extLst>
          </p:cNvPr>
          <p:cNvSpPr/>
          <p:nvPr/>
        </p:nvSpPr>
        <p:spPr>
          <a:xfrm>
            <a:off x="-25758" y="0"/>
            <a:ext cx="1075918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2DF277D-3F1C-495D-31DA-4BBF05DB7DF2}"/>
              </a:ext>
            </a:extLst>
          </p:cNvPr>
          <p:cNvSpPr txBox="1">
            <a:spLocks/>
          </p:cNvSpPr>
          <p:nvPr/>
        </p:nvSpPr>
        <p:spPr>
          <a:xfrm>
            <a:off x="151448" y="2180235"/>
            <a:ext cx="2565994" cy="2497529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Bouw-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tekening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30F402D-5F61-9B1C-37D4-1DB0405EA7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3100" y="803275"/>
          <a:ext cx="5619750" cy="497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219405" imgH="2848101" progId="Excel.Sheet.12">
                  <p:link updateAutomatic="1"/>
                </p:oleObj>
              </mc:Choice>
              <mc:Fallback>
                <p:oleObj name="Worksheet" r:id="rId2" imgW="3219405" imgH="2848101" progId="Excel.Sheet.12">
                  <p:link updateAutomatic="1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30F402D-5F61-9B1C-37D4-1DB0405EA7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3100" y="803275"/>
                        <a:ext cx="5619750" cy="4970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66814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3B7EF32-C0EE-9128-9072-57857832E6F2}"/>
              </a:ext>
            </a:extLst>
          </p:cNvPr>
          <p:cNvSpPr/>
          <p:nvPr/>
        </p:nvSpPr>
        <p:spPr>
          <a:xfrm>
            <a:off x="-25758" y="0"/>
            <a:ext cx="1075918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E371794-3750-66BF-E78E-EBEFA847BF4B}"/>
              </a:ext>
            </a:extLst>
          </p:cNvPr>
          <p:cNvSpPr txBox="1">
            <a:spLocks/>
          </p:cNvSpPr>
          <p:nvPr/>
        </p:nvSpPr>
        <p:spPr>
          <a:xfrm>
            <a:off x="151448" y="2180235"/>
            <a:ext cx="2565994" cy="2497529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Vloerver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-warming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82F94DC-8D31-F198-81A4-A83B6CA60B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30538" y="804863"/>
          <a:ext cx="6480175" cy="498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705292" imgH="2848101" progId="Excel.Sheet.12">
                  <p:link updateAutomatic="1"/>
                </p:oleObj>
              </mc:Choice>
              <mc:Fallback>
                <p:oleObj name="Worksheet" r:id="rId2" imgW="3705292" imgH="2848101" progId="Excel.Sheet.12">
                  <p:link updateAutomatic="1"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82F94DC-8D31-F198-81A4-A83B6CA60B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30538" y="804863"/>
                        <a:ext cx="6480175" cy="4983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33922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3B7EF32-C0EE-9128-9072-57857832E6F2}"/>
              </a:ext>
            </a:extLst>
          </p:cNvPr>
          <p:cNvSpPr/>
          <p:nvPr/>
        </p:nvSpPr>
        <p:spPr>
          <a:xfrm>
            <a:off x="-25758" y="0"/>
            <a:ext cx="1075918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E371794-3750-66BF-E78E-EBEFA847BF4B}"/>
              </a:ext>
            </a:extLst>
          </p:cNvPr>
          <p:cNvSpPr txBox="1">
            <a:spLocks/>
          </p:cNvSpPr>
          <p:nvPr/>
        </p:nvSpPr>
        <p:spPr>
          <a:xfrm>
            <a:off x="151448" y="2180235"/>
            <a:ext cx="2565994" cy="2497529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Gevel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isoleren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29EA4B1-6824-C7C2-2C15-FA6211737C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9109" y="796835"/>
          <a:ext cx="6807446" cy="4972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895703" imgH="2848101" progId="Excel.Sheet.12">
                  <p:link updateAutomatic="1"/>
                </p:oleObj>
              </mc:Choice>
              <mc:Fallback>
                <p:oleObj name="Worksheet" r:id="rId2" imgW="3895703" imgH="2848101" progId="Excel.Sheet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29EA4B1-6824-C7C2-2C15-FA6211737C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09109" y="796835"/>
                        <a:ext cx="6807446" cy="49726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77842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3B7EF32-C0EE-9128-9072-57857832E6F2}"/>
              </a:ext>
            </a:extLst>
          </p:cNvPr>
          <p:cNvSpPr/>
          <p:nvPr/>
        </p:nvSpPr>
        <p:spPr>
          <a:xfrm>
            <a:off x="-25758" y="0"/>
            <a:ext cx="1075918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E371794-3750-66BF-E78E-EBEFA847BF4B}"/>
              </a:ext>
            </a:extLst>
          </p:cNvPr>
          <p:cNvSpPr txBox="1">
            <a:spLocks/>
          </p:cNvSpPr>
          <p:nvPr/>
        </p:nvSpPr>
        <p:spPr>
          <a:xfrm>
            <a:off x="151448" y="2180235"/>
            <a:ext cx="2565994" cy="2497529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Gevel-isolatie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82CF976-FE8E-9540-D443-1E5D60EE7E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1875" y="796836"/>
          <a:ext cx="8897394" cy="4983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086216" imgH="2848101" progId="Excel.Sheet.12">
                  <p:link updateAutomatic="1"/>
                </p:oleObj>
              </mc:Choice>
              <mc:Fallback>
                <p:oleObj name="Worksheet" r:id="rId2" imgW="5086216" imgH="2848101" progId="Excel.Sheet.12">
                  <p:link updateAutomatic="1"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82CF976-FE8E-9540-D443-1E5D60EE7E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1875" y="796836"/>
                        <a:ext cx="8897394" cy="4983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74413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3B7EF32-C0EE-9128-9072-57857832E6F2}"/>
              </a:ext>
            </a:extLst>
          </p:cNvPr>
          <p:cNvSpPr/>
          <p:nvPr/>
        </p:nvSpPr>
        <p:spPr>
          <a:xfrm>
            <a:off x="-25758" y="0"/>
            <a:ext cx="1075918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E371794-3750-66BF-E78E-EBEFA847BF4B}"/>
              </a:ext>
            </a:extLst>
          </p:cNvPr>
          <p:cNvSpPr txBox="1">
            <a:spLocks/>
          </p:cNvSpPr>
          <p:nvPr/>
        </p:nvSpPr>
        <p:spPr>
          <a:xfrm>
            <a:off x="151448" y="2180235"/>
            <a:ext cx="2565994" cy="2497529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Verduur-zamen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woning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C407BA5-EA4F-254C-49F5-1709F99A24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3780" y="783772"/>
          <a:ext cx="6825470" cy="4976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905384" imgH="2848101" progId="Excel.Sheet.12">
                  <p:link updateAutomatic="1"/>
                </p:oleObj>
              </mc:Choice>
              <mc:Fallback>
                <p:oleObj name="Worksheet" r:id="rId2" imgW="3905384" imgH="2848101" progId="Excel.Sheet.12">
                  <p:link updateAutomatic="1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C407BA5-EA4F-254C-49F5-1709F99A24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3780" y="783772"/>
                        <a:ext cx="6825470" cy="49769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5307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3B7EF32-C0EE-9128-9072-57857832E6F2}"/>
              </a:ext>
            </a:extLst>
          </p:cNvPr>
          <p:cNvSpPr/>
          <p:nvPr/>
        </p:nvSpPr>
        <p:spPr>
          <a:xfrm>
            <a:off x="-25758" y="0"/>
            <a:ext cx="1075918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E371794-3750-66BF-E78E-EBEFA847BF4B}"/>
              </a:ext>
            </a:extLst>
          </p:cNvPr>
          <p:cNvSpPr txBox="1">
            <a:spLocks/>
          </p:cNvSpPr>
          <p:nvPr/>
        </p:nvSpPr>
        <p:spPr>
          <a:xfrm>
            <a:off x="151448" y="2180235"/>
            <a:ext cx="2565994" cy="2497529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Bijeen-komst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5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okt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7AEC202-F6E6-F308-3FE6-669099F9F1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3871" y="783772"/>
          <a:ext cx="5137732" cy="5019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914605" imgH="2848101" progId="Excel.Sheet.12">
                  <p:link updateAutomatic="1"/>
                </p:oleObj>
              </mc:Choice>
              <mc:Fallback>
                <p:oleObj name="Worksheet" r:id="rId2" imgW="2914605" imgH="2848101" progId="Excel.Sheet.12">
                  <p:link updateAutomatic="1"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7AEC202-F6E6-F308-3FE6-669099F9F1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3871" y="783772"/>
                        <a:ext cx="5137732" cy="50198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06882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3B7EF32-C0EE-9128-9072-57857832E6F2}"/>
              </a:ext>
            </a:extLst>
          </p:cNvPr>
          <p:cNvSpPr/>
          <p:nvPr/>
        </p:nvSpPr>
        <p:spPr>
          <a:xfrm>
            <a:off x="-25758" y="0"/>
            <a:ext cx="1075918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E371794-3750-66BF-E78E-EBEFA847BF4B}"/>
              </a:ext>
            </a:extLst>
          </p:cNvPr>
          <p:cNvSpPr txBox="1">
            <a:spLocks/>
          </p:cNvSpPr>
          <p:nvPr/>
        </p:nvSpPr>
        <p:spPr>
          <a:xfrm>
            <a:off x="151448" y="2180235"/>
            <a:ext cx="2565994" cy="2497529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Bijeen-komst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6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nov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C875D32-6FE4-2BAE-4E8D-1CC6D50EAC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5640" y="792744"/>
          <a:ext cx="5118463" cy="5001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914605" imgH="2848101" progId="Excel.Sheet.12">
                  <p:link updateAutomatic="1"/>
                </p:oleObj>
              </mc:Choice>
              <mc:Fallback>
                <p:oleObj name="Worksheet" r:id="rId2" imgW="2914605" imgH="2848101" progId="Excel.Sheet.12">
                  <p:link updateAutomatic="1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C875D32-6FE4-2BAE-4E8D-1CC6D50EAC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5640" y="792744"/>
                        <a:ext cx="5118463" cy="5001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00772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3B7EF32-C0EE-9128-9072-57857832E6F2}"/>
              </a:ext>
            </a:extLst>
          </p:cNvPr>
          <p:cNvSpPr/>
          <p:nvPr/>
        </p:nvSpPr>
        <p:spPr>
          <a:xfrm>
            <a:off x="-25758" y="0"/>
            <a:ext cx="1075918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E371794-3750-66BF-E78E-EBEFA847BF4B}"/>
              </a:ext>
            </a:extLst>
          </p:cNvPr>
          <p:cNvSpPr txBox="1">
            <a:spLocks/>
          </p:cNvSpPr>
          <p:nvPr/>
        </p:nvSpPr>
        <p:spPr>
          <a:xfrm>
            <a:off x="151448" y="2180235"/>
            <a:ext cx="2565994" cy="2497529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Energie-coöperatie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93FCD1E-BA45-08E8-62DB-E7F2717770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3915" y="770710"/>
          <a:ext cx="6388457" cy="5027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619590" imgH="2848101" progId="Excel.Sheet.12">
                  <p:link updateAutomatic="1"/>
                </p:oleObj>
              </mc:Choice>
              <mc:Fallback>
                <p:oleObj name="Worksheet" r:id="rId2" imgW="3619590" imgH="2848101" progId="Excel.Sheet.12">
                  <p:link updateAutomatic="1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93FCD1E-BA45-08E8-62DB-E7F2717770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3915" y="770710"/>
                        <a:ext cx="6388457" cy="5027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87457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3B7EF32-C0EE-9128-9072-57857832E6F2}"/>
              </a:ext>
            </a:extLst>
          </p:cNvPr>
          <p:cNvSpPr/>
          <p:nvPr/>
        </p:nvSpPr>
        <p:spPr>
          <a:xfrm>
            <a:off x="-25758" y="0"/>
            <a:ext cx="1075918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E371794-3750-66BF-E78E-EBEFA847BF4B}"/>
              </a:ext>
            </a:extLst>
          </p:cNvPr>
          <p:cNvSpPr txBox="1">
            <a:spLocks/>
          </p:cNvSpPr>
          <p:nvPr/>
        </p:nvSpPr>
        <p:spPr>
          <a:xfrm>
            <a:off x="151448" y="2180235"/>
            <a:ext cx="2565994" cy="2497529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Energie-verbruik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D5E67F4-9F2E-D617-2162-246A573FBC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5731" y="804529"/>
          <a:ext cx="5105309" cy="4991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914605" imgH="2848101" progId="Excel.Sheet.12">
                  <p:link updateAutomatic="1"/>
                </p:oleObj>
              </mc:Choice>
              <mc:Fallback>
                <p:oleObj name="Worksheet" r:id="rId2" imgW="2914605" imgH="2848101" progId="Excel.Sheet.12">
                  <p:link updateAutomatic="1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D5E67F4-9F2E-D617-2162-246A573FBC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5731" y="804529"/>
                        <a:ext cx="5105309" cy="49914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96075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3B7EF32-C0EE-9128-9072-57857832E6F2}"/>
              </a:ext>
            </a:extLst>
          </p:cNvPr>
          <p:cNvSpPr/>
          <p:nvPr/>
        </p:nvSpPr>
        <p:spPr>
          <a:xfrm>
            <a:off x="-25758" y="0"/>
            <a:ext cx="1075918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E371794-3750-66BF-E78E-EBEFA847BF4B}"/>
              </a:ext>
            </a:extLst>
          </p:cNvPr>
          <p:cNvSpPr txBox="1">
            <a:spLocks/>
          </p:cNvSpPr>
          <p:nvPr/>
        </p:nvSpPr>
        <p:spPr>
          <a:xfrm>
            <a:off x="151448" y="2180235"/>
            <a:ext cx="2565994" cy="2497529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Onderzoek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energie-verlies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A36A3B5-10BB-D736-1A5D-A19204BB03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3872" y="805936"/>
          <a:ext cx="5290772" cy="5007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009990" imgH="2848101" progId="Excel.Sheet.12">
                  <p:link updateAutomatic="1"/>
                </p:oleObj>
              </mc:Choice>
              <mc:Fallback>
                <p:oleObj name="Worksheet" r:id="rId2" imgW="3009990" imgH="2848101" progId="Excel.Sheet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A36A3B5-10BB-D736-1A5D-A19204BB03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3872" y="805936"/>
                        <a:ext cx="5290772" cy="5007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49474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3B7EF32-C0EE-9128-9072-57857832E6F2}"/>
              </a:ext>
            </a:extLst>
          </p:cNvPr>
          <p:cNvSpPr/>
          <p:nvPr/>
        </p:nvSpPr>
        <p:spPr>
          <a:xfrm>
            <a:off x="-25758" y="0"/>
            <a:ext cx="1075918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E371794-3750-66BF-E78E-EBEFA847BF4B}"/>
              </a:ext>
            </a:extLst>
          </p:cNvPr>
          <p:cNvSpPr txBox="1">
            <a:spLocks/>
          </p:cNvSpPr>
          <p:nvPr/>
        </p:nvSpPr>
        <p:spPr>
          <a:xfrm>
            <a:off x="151448" y="2180235"/>
            <a:ext cx="2565994" cy="2497529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Energie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-label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EE00968-504F-471A-2447-8E31E7D079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3507" y="805374"/>
          <a:ext cx="5094469" cy="4977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914605" imgH="2848101" progId="Excel.Sheet.12">
                  <p:link updateAutomatic="1"/>
                </p:oleObj>
              </mc:Choice>
              <mc:Fallback>
                <p:oleObj name="Worksheet" r:id="rId2" imgW="2914605" imgH="2848101" progId="Excel.Sheet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EE00968-504F-471A-2447-8E31E7D079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3507" y="805374"/>
                        <a:ext cx="5094469" cy="4977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5225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08267D02-E11E-F63D-9BC6-7768E7EC38DE}"/>
              </a:ext>
            </a:extLst>
          </p:cNvPr>
          <p:cNvSpPr/>
          <p:nvPr/>
        </p:nvSpPr>
        <p:spPr>
          <a:xfrm>
            <a:off x="-25758" y="0"/>
            <a:ext cx="1075918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2DF277D-3F1C-495D-31DA-4BBF05DB7DF2}"/>
              </a:ext>
            </a:extLst>
          </p:cNvPr>
          <p:cNvSpPr txBox="1">
            <a:spLocks/>
          </p:cNvSpPr>
          <p:nvPr/>
        </p:nvSpPr>
        <p:spPr>
          <a:xfrm>
            <a:off x="151448" y="2180235"/>
            <a:ext cx="2565994" cy="2497529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Verhuis-plannen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C8D817F-579B-27F0-D23C-42C1522849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3100" y="792163"/>
          <a:ext cx="6308725" cy="500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590903" imgH="2848101" progId="Excel.Sheet.12">
                  <p:link updateAutomatic="1"/>
                </p:oleObj>
              </mc:Choice>
              <mc:Fallback>
                <p:oleObj name="Worksheet" r:id="rId2" imgW="3590903" imgH="2848101" progId="Excel.Sheet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C8D817F-579B-27F0-D23C-42C1522849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3100" y="792163"/>
                        <a:ext cx="6308725" cy="500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79423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3B7EF32-C0EE-9128-9072-57857832E6F2}"/>
              </a:ext>
            </a:extLst>
          </p:cNvPr>
          <p:cNvSpPr/>
          <p:nvPr/>
        </p:nvSpPr>
        <p:spPr>
          <a:xfrm>
            <a:off x="-25758" y="0"/>
            <a:ext cx="1075918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E371794-3750-66BF-E78E-EBEFA847BF4B}"/>
              </a:ext>
            </a:extLst>
          </p:cNvPr>
          <p:cNvSpPr txBox="1">
            <a:spLocks/>
          </p:cNvSpPr>
          <p:nvPr/>
        </p:nvSpPr>
        <p:spPr>
          <a:xfrm>
            <a:off x="151448" y="2180235"/>
            <a:ext cx="2565994" cy="2497529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Onderzoek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energie-verlies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BAD2EC7-C0EF-E407-4806-CF35B59D83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3644" y="783771"/>
          <a:ext cx="5273282" cy="4992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009990" imgH="2848101" progId="Excel.Sheet.12">
                  <p:link updateAutomatic="1"/>
                </p:oleObj>
              </mc:Choice>
              <mc:Fallback>
                <p:oleObj name="Worksheet" r:id="rId2" imgW="3009990" imgH="2848101" progId="Excel.Sheet.12">
                  <p:link updateAutomatic="1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BAD2EC7-C0EF-E407-4806-CF35B59D83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3644" y="783771"/>
                        <a:ext cx="5273282" cy="4992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38132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3B7EF32-C0EE-9128-9072-57857832E6F2}"/>
              </a:ext>
            </a:extLst>
          </p:cNvPr>
          <p:cNvSpPr/>
          <p:nvPr/>
        </p:nvSpPr>
        <p:spPr>
          <a:xfrm>
            <a:off x="-25758" y="0"/>
            <a:ext cx="1075918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E371794-3750-66BF-E78E-EBEFA847BF4B}"/>
              </a:ext>
            </a:extLst>
          </p:cNvPr>
          <p:cNvSpPr txBox="1">
            <a:spLocks/>
          </p:cNvSpPr>
          <p:nvPr/>
        </p:nvSpPr>
        <p:spPr>
          <a:xfrm>
            <a:off x="151448" y="2180235"/>
            <a:ext cx="2565994" cy="2497529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Verduur-zamen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woning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75B41B3-8218-E61D-B1C1-DC4E700300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3463" y="795003"/>
          <a:ext cx="5094513" cy="4976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914605" imgH="2848101" progId="Excel.Sheet.12">
                  <p:link updateAutomatic="1"/>
                </p:oleObj>
              </mc:Choice>
              <mc:Fallback>
                <p:oleObj name="Worksheet" r:id="rId2" imgW="2914605" imgH="2848101" progId="Excel.Sheet.12">
                  <p:link updateAutomatic="1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975B41B3-8218-E61D-B1C1-DC4E70030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3463" y="795003"/>
                        <a:ext cx="5094513" cy="49766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757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3B7EF32-C0EE-9128-9072-57857832E6F2}"/>
              </a:ext>
            </a:extLst>
          </p:cNvPr>
          <p:cNvSpPr/>
          <p:nvPr/>
        </p:nvSpPr>
        <p:spPr>
          <a:xfrm>
            <a:off x="-25758" y="0"/>
            <a:ext cx="1075918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E371794-3750-66BF-E78E-EBEFA847BF4B}"/>
              </a:ext>
            </a:extLst>
          </p:cNvPr>
          <p:cNvSpPr txBox="1">
            <a:spLocks/>
          </p:cNvSpPr>
          <p:nvPr/>
        </p:nvSpPr>
        <p:spPr>
          <a:xfrm>
            <a:off x="151448" y="2180235"/>
            <a:ext cx="2565994" cy="2497529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Onderzoek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energie-verlies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4300585-7559-ED77-DD56-54A4528E1A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3872" y="795221"/>
          <a:ext cx="5081042" cy="4962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914605" imgH="2848101" progId="Excel.Sheet.12">
                  <p:link updateAutomatic="1"/>
                </p:oleObj>
              </mc:Choice>
              <mc:Fallback>
                <p:oleObj name="Worksheet" r:id="rId2" imgW="2914605" imgH="2848101" progId="Excel.Sheet.12">
                  <p:link updateAutomatic="1"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4300585-7559-ED77-DD56-54A4528E1A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3872" y="795221"/>
                        <a:ext cx="5081042" cy="4962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49043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3B7EF32-C0EE-9128-9072-57857832E6F2}"/>
              </a:ext>
            </a:extLst>
          </p:cNvPr>
          <p:cNvSpPr/>
          <p:nvPr/>
        </p:nvSpPr>
        <p:spPr>
          <a:xfrm>
            <a:off x="-25758" y="0"/>
            <a:ext cx="1075918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E371794-3750-66BF-E78E-EBEFA847BF4B}"/>
              </a:ext>
            </a:extLst>
          </p:cNvPr>
          <p:cNvSpPr txBox="1">
            <a:spLocks/>
          </p:cNvSpPr>
          <p:nvPr/>
        </p:nvSpPr>
        <p:spPr>
          <a:xfrm>
            <a:off x="151448" y="2180235"/>
            <a:ext cx="2565994" cy="2497529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Bodem-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warmte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9DB4DCD-2476-5393-704B-F4D2906DF2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26390" y="789431"/>
          <a:ext cx="5094650" cy="497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914605" imgH="2848101" progId="Excel.Sheet.12">
                  <p:link updateAutomatic="1"/>
                </p:oleObj>
              </mc:Choice>
              <mc:Fallback>
                <p:oleObj name="Worksheet" r:id="rId2" imgW="2914605" imgH="2848101" progId="Excel.Sheet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9DB4DCD-2476-5393-704B-F4D2906DF2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26390" y="789431"/>
                        <a:ext cx="5094650" cy="4978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11335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3B7EF32-C0EE-9128-9072-57857832E6F2}"/>
              </a:ext>
            </a:extLst>
          </p:cNvPr>
          <p:cNvSpPr/>
          <p:nvPr/>
        </p:nvSpPr>
        <p:spPr>
          <a:xfrm>
            <a:off x="-25758" y="0"/>
            <a:ext cx="1075918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E371794-3750-66BF-E78E-EBEFA847BF4B}"/>
              </a:ext>
            </a:extLst>
          </p:cNvPr>
          <p:cNvSpPr txBox="1">
            <a:spLocks/>
          </p:cNvSpPr>
          <p:nvPr/>
        </p:nvSpPr>
        <p:spPr>
          <a:xfrm>
            <a:off x="151448" y="2180235"/>
            <a:ext cx="2565994" cy="2497529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Specifieke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interesses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489D813-2909-811E-0D42-F79436A210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7590" y="1911850"/>
          <a:ext cx="8553450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553405" imgH="2848101" progId="Excel.Sheet.12">
                  <p:link updateAutomatic="1"/>
                </p:oleObj>
              </mc:Choice>
              <mc:Fallback>
                <p:oleObj name="Worksheet" r:id="rId2" imgW="8553405" imgH="2848101" progId="Excel.Sheet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489D813-2909-811E-0D42-F79436A210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7590" y="1911850"/>
                        <a:ext cx="8553450" cy="284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483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08267D02-E11E-F63D-9BC6-7768E7EC38DE}"/>
              </a:ext>
            </a:extLst>
          </p:cNvPr>
          <p:cNvSpPr/>
          <p:nvPr/>
        </p:nvSpPr>
        <p:spPr>
          <a:xfrm>
            <a:off x="-25758" y="0"/>
            <a:ext cx="1075918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2DF277D-3F1C-495D-31DA-4BBF05DB7DF2}"/>
              </a:ext>
            </a:extLst>
          </p:cNvPr>
          <p:cNvSpPr txBox="1">
            <a:spLocks/>
          </p:cNvSpPr>
          <p:nvPr/>
        </p:nvSpPr>
        <p:spPr>
          <a:xfrm>
            <a:off x="151448" y="2180235"/>
            <a:ext cx="2565994" cy="2497529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Verbruik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Elektra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E3422A9-E307-5F23-4425-FDBE58F7B2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27388" y="788988"/>
          <a:ext cx="6883400" cy="500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914708" imgH="2848101" progId="Excel.Sheet.12">
                  <p:link updateAutomatic="1"/>
                </p:oleObj>
              </mc:Choice>
              <mc:Fallback>
                <p:oleObj name="Worksheet" r:id="rId2" imgW="3914708" imgH="2848101" progId="Excel.Sheet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E3422A9-E307-5F23-4425-FDBE58F7B2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27388" y="788988"/>
                        <a:ext cx="6883400" cy="500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4837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2F107973-D7A2-D0CB-2B29-74DDCD21EC60}"/>
              </a:ext>
            </a:extLst>
          </p:cNvPr>
          <p:cNvSpPr/>
          <p:nvPr/>
        </p:nvSpPr>
        <p:spPr>
          <a:xfrm>
            <a:off x="-25758" y="0"/>
            <a:ext cx="1075918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59331E0-6269-B6F7-4975-F883E14CFFCC}"/>
              </a:ext>
            </a:extLst>
          </p:cNvPr>
          <p:cNvSpPr txBox="1">
            <a:spLocks/>
          </p:cNvSpPr>
          <p:nvPr/>
        </p:nvSpPr>
        <p:spPr>
          <a:xfrm>
            <a:off x="151448" y="2180235"/>
            <a:ext cx="2565994" cy="2497529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Verbruik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Gas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EC7C666-429A-4F74-54D4-254AAC9C87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25800" y="811213"/>
          <a:ext cx="6173788" cy="498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524205" imgH="2848101" progId="Excel.Sheet.12">
                  <p:link updateAutomatic="1"/>
                </p:oleObj>
              </mc:Choice>
              <mc:Fallback>
                <p:oleObj name="Worksheet" r:id="rId2" imgW="3524205" imgH="2848101" progId="Excel.Sheet.12">
                  <p:link updateAutomatic="1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8EC7C666-429A-4F74-54D4-254AAC9C87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25800" y="811213"/>
                        <a:ext cx="6173788" cy="498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4267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EE86C839-53B7-23E2-CCFD-16ED46244E83}"/>
              </a:ext>
            </a:extLst>
          </p:cNvPr>
          <p:cNvSpPr/>
          <p:nvPr/>
        </p:nvSpPr>
        <p:spPr>
          <a:xfrm>
            <a:off x="-25758" y="0"/>
            <a:ext cx="1075918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73170D0-E3CE-9729-321B-F5D4BE08B8B2}"/>
              </a:ext>
            </a:extLst>
          </p:cNvPr>
          <p:cNvSpPr txBox="1">
            <a:spLocks/>
          </p:cNvSpPr>
          <p:nvPr/>
        </p:nvSpPr>
        <p:spPr>
          <a:xfrm>
            <a:off x="151448" y="2180235"/>
            <a:ext cx="2565994" cy="2497529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Dak-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isolatie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DC4D311-263F-7563-51CA-83FA0D8AD1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2150" y="795338"/>
          <a:ext cx="6461125" cy="496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705292" imgH="2848101" progId="Excel.Sheet.12">
                  <p:link updateAutomatic="1"/>
                </p:oleObj>
              </mc:Choice>
              <mc:Fallback>
                <p:oleObj name="Worksheet" r:id="rId2" imgW="3705292" imgH="2848101" progId="Excel.Sheet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DC4D311-263F-7563-51CA-83FA0D8AD1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32150" y="795338"/>
                        <a:ext cx="6461125" cy="4967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7311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A351067-6EFA-37BE-92A9-903A8C6D5C3D}"/>
              </a:ext>
            </a:extLst>
          </p:cNvPr>
          <p:cNvSpPr/>
          <p:nvPr/>
        </p:nvSpPr>
        <p:spPr>
          <a:xfrm>
            <a:off x="-25758" y="0"/>
            <a:ext cx="1075918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5C63BFD-F338-9BDD-7380-C40296335B68}"/>
              </a:ext>
            </a:extLst>
          </p:cNvPr>
          <p:cNvSpPr txBox="1">
            <a:spLocks/>
          </p:cNvSpPr>
          <p:nvPr/>
        </p:nvSpPr>
        <p:spPr>
          <a:xfrm>
            <a:off x="151448" y="2180235"/>
            <a:ext cx="2565994" cy="2497529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Dak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isoleren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E26487A-B805-17C2-0A07-B485F47344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9450" y="784225"/>
          <a:ext cx="583565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305108" imgH="2848101" progId="Excel.Sheet.12">
                  <p:link updateAutomatic="1"/>
                </p:oleObj>
              </mc:Choice>
              <mc:Fallback>
                <p:oleObj name="Worksheet" r:id="rId2" imgW="3305108" imgH="2848101" progId="Excel.Sheet.12">
                  <p:link updateAutomatic="1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9E26487A-B805-17C2-0A07-B485F47344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9450" y="784225"/>
                        <a:ext cx="5835650" cy="502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422623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126</Words>
  <Application>Microsoft Office PowerPoint</Application>
  <PresentationFormat>Breedbeeld</PresentationFormat>
  <Paragraphs>68</Paragraphs>
  <Slides>54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Koppelingen</vt:lpstr>
      </vt:variant>
      <vt:variant>
        <vt:i4>51</vt:i4>
      </vt:variant>
      <vt:variant>
        <vt:lpstr>Diatitels</vt:lpstr>
      </vt:variant>
      <vt:variant>
        <vt:i4>54</vt:i4>
      </vt:variant>
    </vt:vector>
  </HeadingPairs>
  <TitlesOfParts>
    <vt:vector size="110" baseType="lpstr">
      <vt:lpstr>Arial</vt:lpstr>
      <vt:lpstr>Calibri</vt:lpstr>
      <vt:lpstr>Calibri Light</vt:lpstr>
      <vt:lpstr>Symbol</vt:lpstr>
      <vt:lpstr>Kantoorthema</vt:lpstr>
      <vt:lpstr>\\MYCLOUDEX2ULTRA\Family\3. Gezamenlijke documenten huishouding\2 Gas, Elektra &amp; Klimaat\2. Energie- &amp; Klimaatbesparende maatregelen\6. Energietransitie Mammoet West\20231122 Spreadsheet enquete wijkbewoners Mammoet West (Wim) gekoppeld bestand.xlsx!Analyseblad Wim!R2K1:R7K4</vt:lpstr>
      <vt:lpstr>\\MYCLOUDEX2ULTRA\Family\3. Gezamenlijke documenten huishouding\2 Gas, Elektra &amp; Klimaat\2. Energie- &amp; Klimaatbesparende maatregelen\6. Energietransitie Mammoet West\20231122 Spreadsheet enquete wijkbewoners Mammoet West (Wim) gekoppeld bestand.xlsx!Analyseblad Wim!R2K6:R9K12</vt:lpstr>
      <vt:lpstr>\\MYCLOUDEX2ULTRA\Family\3. Gezamenlijke documenten huishouding\2 Gas, Elektra &amp; Klimaat\2. Energie- &amp; Klimaatbesparende maatregelen\6. Energietransitie Mammoet West\20231122 Spreadsheet enquete wijkbewoners Mammoet West (Wim) gekoppeld bestand.xlsx!Analyseblad Wim!R2K14:R9K19</vt:lpstr>
      <vt:lpstr>\\MYCLOUDEX2ULTRA\Family\3. Gezamenlijke documenten huishouding\2 Gas, Elektra &amp; Klimaat\2. Energie- &amp; Klimaatbesparende maatregelen\6. Energietransitie Mammoet West\20231122 Spreadsheet enquete wijkbewoners Mammoet West (Wim) gekoppeld bestand.xlsx!Analyseblad Wim!R2K21:R9K26</vt:lpstr>
      <vt:lpstr>\\MYCLOUDEX2ULTRA\Family\3. Gezamenlijke documenten huishouding\2 Gas, Elektra &amp; Klimaat\2. Energie- &amp; Klimaatbesparende maatregelen\6. Energietransitie Mammoet West\20231122 Spreadsheet enquete wijkbewoners Mammoet West (Wim) gekoppeld bestand.xlsx!Analyseblad Wim!R2K28:R9K35</vt:lpstr>
      <vt:lpstr>\\MYCLOUDEX2ULTRA\Family\3. Gezamenlijke documenten huishouding\2 Gas, Elektra &amp; Klimaat\2. Energie- &amp; Klimaatbesparende maatregelen\6. Energietransitie Mammoet West\20231122 Spreadsheet enquete wijkbewoners Mammoet West (Wim) gekoppeld bestand.xlsx!Analyseblad Wim!R2K37:R9K43</vt:lpstr>
      <vt:lpstr>\\MYCLOUDEX2ULTRA\Family\3. Gezamenlijke documenten huishouding\2 Gas, Elektra &amp; Klimaat\2. Energie- &amp; Klimaatbesparende maatregelen\6. Energietransitie Mammoet West\20231122 Spreadsheet enquete wijkbewoners Mammoet West (Wim) gekoppeld bestand.xlsx!Analyseblad Wim!R2K45:R9K51</vt:lpstr>
      <vt:lpstr>\\MYCLOUDEX2ULTRA\Family\3. Gezamenlijke documenten huishouding\2 Gas, Elektra &amp; Klimaat\2. Energie- &amp; Klimaatbesparende maatregelen\6. Energietransitie Mammoet West\20231122 Spreadsheet enquete wijkbewoners Mammoet West (Wim) gekoppeld bestand.xlsx!Analyseblad Wim!R2K53:R9K58</vt:lpstr>
      <vt:lpstr>\\MYCLOUDEX2ULTRA\Family\3. Gezamenlijke documenten huishouding\2 Gas, Elektra &amp; Klimaat\2. Energie- &amp; Klimaatbesparende maatregelen\6. Energietransitie Mammoet West\20231122 Spreadsheet enquete wijkbewoners Mammoet West (Wim) gekoppeld bestand.xlsx!Analyseblad Wim!R2K60:R9K68</vt:lpstr>
      <vt:lpstr>\\MYCLOUDEX2ULTRA\Family\3. Gezamenlijke documenten huishouding\2 Gas, Elektra &amp; Klimaat\2. Energie- &amp; Klimaatbesparende maatregelen\6. Energietransitie Mammoet West\20231122 Spreadsheet enquete wijkbewoners Mammoet West (Wim) gekoppeld bestand.xlsx!Analyseblad Wim!R2K70:R9K76</vt:lpstr>
      <vt:lpstr>\\MYCLOUDEX2ULTRA\Family\3. Gezamenlijke documenten huishouding\2 Gas, Elektra &amp; Klimaat\2. Energie- &amp; Klimaatbesparende maatregelen\6. Energietransitie Mammoet West\20231122 Spreadsheet enquete wijkbewoners Mammoet West (Wim) gekoppeld bestand.xlsx!Analyseblad Wim!R2K78:R9K84</vt:lpstr>
      <vt:lpstr>\\MYCLOUDEX2ULTRA\Family\3. Gezamenlijke documenten huishouding\2 Gas, Elektra &amp; Klimaat\2. Energie- &amp; Klimaatbesparende maatregelen\6. Energietransitie Mammoet West\20231122 Spreadsheet enquete wijkbewoners Mammoet West (Wim) gekoppeld bestand.xlsx!Analyseblad Wim!R2K86:R9K92</vt:lpstr>
      <vt:lpstr>\\MYCLOUDEX2ULTRA\Family\3. Gezamenlijke documenten huishouding\2 Gas, Elektra &amp; Klimaat\2. Energie- &amp; Klimaatbesparende maatregelen\6. Energietransitie Mammoet West\20231122 Spreadsheet enquete wijkbewoners Mammoet West (Wim) gekoppeld bestand.xlsx!Analyseblad Wim!R2K94:R9K100</vt:lpstr>
      <vt:lpstr>\\MYCLOUDEX2ULTRA\Family\3. Gezamenlijke documenten huishouding\2 Gas, Elektra &amp; Klimaat\2. Energie- &amp; Klimaatbesparende maatregelen\6. Energietransitie Mammoet West\20231122 Spreadsheet enquete wijkbewoners Mammoet West (Wim) gekoppeld bestand.xlsx!Analyseblad Wim!R2K102:R9K106</vt:lpstr>
      <vt:lpstr>\\MYCLOUDEX2ULTRA\Family\3. Gezamenlijke documenten huishouding\2 Gas, Elektra &amp; Klimaat\2. Energie- &amp; Klimaatbesparende maatregelen\6. Energietransitie Mammoet West\20231122 Spreadsheet enquete wijkbewoners Mammoet West (Wim) gekoppeld bestand.xlsx!Analyseblad Wim!R2K108:R9K114</vt:lpstr>
      <vt:lpstr>\\MYCLOUDEX2ULTRA\Family\3. Gezamenlijke documenten huishouding\2 Gas, Elektra &amp; Klimaat\2. Energie- &amp; Klimaatbesparende maatregelen\6. Energietransitie Mammoet West\20231122 Spreadsheet enquete wijkbewoners Mammoet West (Wim) gekoppeld bestand.xlsx!Analyseblad Wim!R2K117:R9K126</vt:lpstr>
      <vt:lpstr>\\MYCLOUDEX2ULTRA\Family\3. Gezamenlijke documenten huishouding\2 Gas, Elektra &amp; Klimaat\2. Energie- &amp; Klimaatbesparende maatregelen\6. Energietransitie Mammoet West\20231122 Spreadsheet enquete wijkbewoners Mammoet West (Wim) gekoppeld bestand.xlsx!Analyseblad Wim!R2K128:R9K135</vt:lpstr>
      <vt:lpstr>\\MYCLOUDEX2ULTRA\Family\3. Gezamenlijke documenten huishouding\2 Gas, Elektra &amp; Klimaat\2. Energie- &amp; Klimaatbesparende maatregelen\6. Energietransitie Mammoet West\20231122 Spreadsheet enquete wijkbewoners Mammoet West (Wim) gekoppeld bestand.xlsx!Analyseblad Wim!R2K137:R9K142</vt:lpstr>
      <vt:lpstr>\\MYCLOUDEX2ULTRA\Family\3. Gezamenlijke documenten huishouding\2 Gas, Elektra &amp; Klimaat\2. Energie- &amp; Klimaatbesparende maatregelen\6. Energietransitie Mammoet West\20231122 Spreadsheet enquete wijkbewoners Mammoet West (Wim) gekoppeld bestand.xlsx!Analyseblad Wim!R2K144:R9K150</vt:lpstr>
      <vt:lpstr>\\MYCLOUDEX2ULTRA\Family\3. Gezamenlijke documenten huishouding\2 Gas, Elektra &amp; Klimaat\2. Energie- &amp; Klimaatbesparende maatregelen\6. Energietransitie Mammoet West\20231122 Spreadsheet enquete wijkbewoners Mammoet West (Wim) gekoppeld bestand.xlsx!Analyseblad Wim!R2K152:R9K163</vt:lpstr>
      <vt:lpstr>\\MYCLOUDEX2ULTRA\Family\3. Gezamenlijke documenten huishouding\2 Gas, Elektra &amp; Klimaat\2. Energie- &amp; Klimaatbesparende maatregelen\6. Energietransitie Mammoet West\20231122 Spreadsheet enquete wijkbewoners Mammoet West (Wim) gekoppeld bestand.xlsx!Analyseblad Wim!R2K165:R9K176</vt:lpstr>
      <vt:lpstr>\\MYCLOUDEX2ULTRA\Family\3. Gezamenlijke documenten huishouding\2 Gas, Elektra &amp; Klimaat\2. Energie- &amp; Klimaatbesparende maatregelen\6. Energietransitie Mammoet West\20231122 Spreadsheet enquete wijkbewoners Mammoet West (Wim) gekoppeld bestand.xlsx!Analyseblad Wim!R2K178:R9K185</vt:lpstr>
      <vt:lpstr>\\MYCLOUDEX2ULTRA\Family\3. Gezamenlijke documenten huishouding\2 Gas, Elektra &amp; Klimaat\2. Energie- &amp; Klimaatbesparende maatregelen\6. Energietransitie Mammoet West\20231122 Spreadsheet enquete wijkbewoners Mammoet West (Wim) gekoppeld bestand.xlsx!Analyseblad Wim!R2K187:R9K194</vt:lpstr>
      <vt:lpstr>\\MYCLOUDEX2ULTRA\Family\3. Gezamenlijke documenten huishouding\2 Gas, Elektra &amp; Klimaat\2. Energie- &amp; Klimaatbesparende maatregelen\6. Energietransitie Mammoet West\20231122 Spreadsheet enquete wijkbewoners Mammoet West (Wim) gekoppeld bestand.xlsx!Analyseblad Wim!R2K196:R9K202</vt:lpstr>
      <vt:lpstr>\\MYCLOUDEX2ULTRA\Family\3. Gezamenlijke documenten huishouding\2 Gas, Elektra &amp; Klimaat\2. Energie- &amp; Klimaatbesparende maatregelen\6. Energietransitie Mammoet West\20231122 Spreadsheet enquete wijkbewoners Mammoet West (Wim) gekoppeld bestand.xlsx!Analyseblad Wim!R2K204:R9K209</vt:lpstr>
      <vt:lpstr>\\MYCLOUDEX2ULTRA\Family\3. Gezamenlijke documenten huishouding\2 Gas, Elektra &amp; Klimaat\2. Energie- &amp; Klimaatbesparende maatregelen\6. Energietransitie Mammoet West\20231122 Spreadsheet enquete wijkbewoners Mammoet West (Wim) gekoppeld bestand.xlsx!Analyseblad Wim!R2K211:R9K217</vt:lpstr>
      <vt:lpstr>\\MYCLOUDEX2ULTRA\Family\3. Gezamenlijke documenten huishouding\2 Gas, Elektra &amp; Klimaat\2. Energie- &amp; Klimaatbesparende maatregelen\6. Energietransitie Mammoet West\20231122 Spreadsheet enquete wijkbewoners Mammoet West (Wim) gekoppeld bestand.xlsx!Analyseblad Wim!R2K219:R9K224</vt:lpstr>
      <vt:lpstr>\\MYCLOUDEX2ULTRA\Family\3. Gezamenlijke documenten huishouding\2 Gas, Elektra &amp; Klimaat\2. Energie- &amp; Klimaatbesparende maatregelen\6. Energietransitie Mammoet West\20231122 Spreadsheet enquete wijkbewoners Mammoet West (Wim) gekoppeld bestand.xlsx!Analyseblad Wim!R2K226:R9K230</vt:lpstr>
      <vt:lpstr>\\MYCLOUDEX2ULTRA\Family\3. Gezamenlijke documenten huishouding\2 Gas, Elektra &amp; Klimaat\2. Energie- &amp; Klimaatbesparende maatregelen\6. Energietransitie Mammoet West\20231122 Spreadsheet enquete wijkbewoners Mammoet West (Wim) gekoppeld bestand.xlsx!Analyseblad Wim!R2K232:R9K237</vt:lpstr>
      <vt:lpstr>\\MYCLOUDEX2ULTRA\Family\3. Gezamenlijke documenten huishouding\2 Gas, Elektra &amp; Klimaat\2. Energie- &amp; Klimaatbesparende maatregelen\6. Energietransitie Mammoet West\20231122 Spreadsheet enquete wijkbewoners Mammoet West (Wim) gekoppeld bestand.xlsx!Analyseblad Wim!R2K239:R9K246</vt:lpstr>
      <vt:lpstr>\\MYCLOUDEX2ULTRA\Family\3. Gezamenlijke documenten huishouding\2 Gas, Elektra &amp; Klimaat\2. Energie- &amp; Klimaatbesparende maatregelen\6. Energietransitie Mammoet West\20231122 Spreadsheet enquete wijkbewoners Mammoet West (Wim) gekoppeld bestand.xlsx!Analyseblad Wim!R2K248:R9K253</vt:lpstr>
      <vt:lpstr>\\MYCLOUDEX2ULTRA\Family\3. Gezamenlijke documenten huishouding\2 Gas, Elektra &amp; Klimaat\2. Energie- &amp; Klimaatbesparende maatregelen\6. Energietransitie Mammoet West\20231122 Spreadsheet enquete wijkbewoners Mammoet West (Wim) gekoppeld bestand.xlsx!Analyseblad Wim!R2K255:R9K262</vt:lpstr>
      <vt:lpstr>\\MYCLOUDEX2ULTRA\Family\3. Gezamenlijke documenten huishouding\2 Gas, Elektra &amp; Klimaat\2. Energie- &amp; Klimaatbesparende maatregelen\6. Energietransitie Mammoet West\20231122 Spreadsheet enquete wijkbewoners Mammoet West (Wim) gekoppeld bestand.xlsx!Analyseblad Wim!R2K264:R9K269</vt:lpstr>
      <vt:lpstr>\\MYCLOUDEX2ULTRA\Family\3. Gezamenlijke documenten huishouding\2 Gas, Elektra &amp; Klimaat\2. Energie- &amp; Klimaatbesparende maatregelen\6. Energietransitie Mammoet West\20231122 Spreadsheet enquete wijkbewoners Mammoet West (Wim) gekoppeld bestand.xlsx!Analyseblad Wim!R2K271:R9K278</vt:lpstr>
      <vt:lpstr>\\MYCLOUDEX2ULTRA\Family\3. Gezamenlijke documenten huishouding\2 Gas, Elektra &amp; Klimaat\2. Energie- &amp; Klimaatbesparende maatregelen\6. Energietransitie Mammoet West\20231122 Spreadsheet enquete wijkbewoners Mammoet West (Wim) gekoppeld bestand.xlsx!Analyseblad Wim!R2K280:R9K284</vt:lpstr>
      <vt:lpstr>\\MYCLOUDEX2ULTRA\Family\3. Gezamenlijke documenten huishouding\2 Gas, Elektra &amp; Klimaat\2. Energie- &amp; Klimaatbesparende maatregelen\6. Energietransitie Mammoet West\20231122 Spreadsheet enquete wijkbewoners Mammoet West (Wim) gekoppeld bestand.xlsx!Analyseblad Wim!R2K286:R9K292</vt:lpstr>
      <vt:lpstr>\\MYCLOUDEX2ULTRA\Family\3. Gezamenlijke documenten huishouding\2 Gas, Elektra &amp; Klimaat\2. Energie- &amp; Klimaatbesparende maatregelen\6. Energietransitie Mammoet West\20231122 Spreadsheet enquete wijkbewoners Mammoet West (Wim) gekoppeld bestand.xlsx!Analyseblad Wim!R2K294:R9K299</vt:lpstr>
      <vt:lpstr>\\MYCLOUDEX2ULTRA\Family\3. Gezamenlijke documenten huishouding\2 Gas, Elektra &amp; Klimaat\2. Energie- &amp; Klimaatbesparende maatregelen\6. Energietransitie Mammoet West\20231122 Spreadsheet enquete wijkbewoners Mammoet West (Wim) gekoppeld bestand.xlsx!Analyseblad Wim!R2K301:R9K307</vt:lpstr>
      <vt:lpstr>\\MYCLOUDEX2ULTRA\Family\3. Gezamenlijke documenten huishouding\2 Gas, Elektra &amp; Klimaat\2. Energie- &amp; Klimaatbesparende maatregelen\6. Energietransitie Mammoet West\20231122 Spreadsheet enquete wijkbewoners Mammoet West (Wim) gekoppeld bestand.xlsx!Analyseblad Wim!R2K309:R9K315</vt:lpstr>
      <vt:lpstr>\\MYCLOUDEX2ULTRA\Family\3. Gezamenlijke documenten huishouding\2 Gas, Elektra &amp; Klimaat\2. Energie- &amp; Klimaatbesparende maatregelen\6. Energietransitie Mammoet West\20231122 Spreadsheet enquete wijkbewoners Mammoet West (Wim) gekoppeld bestand.xlsx!Analyseblad Wim!R2K317:R9K323</vt:lpstr>
      <vt:lpstr>\\MYCLOUDEX2ULTRA\Family\3. Gezamenlijke documenten huishouding\2 Gas, Elektra &amp; Klimaat\2. Energie- &amp; Klimaatbesparende maatregelen\6. Energietransitie Mammoet West\20231122 Spreadsheet enquete wijkbewoners Mammoet West (Wim) gekoppeld bestand.xlsx!Analyseblad Wim!R2K325:R9K329</vt:lpstr>
      <vt:lpstr>\\MYCLOUDEX2ULTRA\Family\3. Gezamenlijke documenten huishouding\2 Gas, Elektra &amp; Klimaat\2. Energie- &amp; Klimaatbesparende maatregelen\6. Energietransitie Mammoet West\20231122 Spreadsheet enquete wijkbewoners Mammoet West (Wim) gekoppeld bestand.xlsx!Analyseblad Wim!R2K331:R9K335</vt:lpstr>
      <vt:lpstr>\\MYCLOUDEX2ULTRA\Family\3. Gezamenlijke documenten huishouding\2 Gas, Elektra &amp; Klimaat\2. Energie- &amp; Klimaatbesparende maatregelen\6. Energietransitie Mammoet West\20231122 Spreadsheet enquete wijkbewoners Mammoet West (Wim) gekoppeld bestand.xlsx!Analyseblad Wim!R2K337:R9K343</vt:lpstr>
      <vt:lpstr>\\MYCLOUDEX2ULTRA\Family\3. Gezamenlijke documenten huishouding\2 Gas, Elektra &amp; Klimaat\2. Energie- &amp; Klimaatbesparende maatregelen\6. Energietransitie Mammoet West\20231122 Spreadsheet enquete wijkbewoners Mammoet West (Wim) gekoppeld bestand.xlsx!Analyseblad Wim!R2K345:R9K349</vt:lpstr>
      <vt:lpstr>\\MYCLOUDEX2ULTRA\Family\3. Gezamenlijke documenten huishouding\2 Gas, Elektra &amp; Klimaat\2. Energie- &amp; Klimaatbesparende maatregelen\6. Energietransitie Mammoet West\20231122 Spreadsheet enquete wijkbewoners Mammoet West (Wim) gekoppeld bestand.xlsx!Analyseblad Wim!R2K351:R9K355</vt:lpstr>
      <vt:lpstr>\\MYCLOUDEX2ULTRA\Family\3. Gezamenlijke documenten huishouding\2 Gas, Elektra &amp; Klimaat\2. Energie- &amp; Klimaatbesparende maatregelen\6. Energietransitie Mammoet West\20231122 Spreadsheet enquete wijkbewoners Mammoet West (Wim) gekoppeld bestand.xlsx!Analyseblad Wim!R2K357:R9K361</vt:lpstr>
      <vt:lpstr>\\MYCLOUDEX2ULTRA\Family\3. Gezamenlijke documenten huishouding\2 Gas, Elektra &amp; Klimaat\2. Energie- &amp; Klimaatbesparende maatregelen\6. Energietransitie Mammoet West\20231122 Spreadsheet enquete wijkbewoners Mammoet West (Wim) gekoppeld bestand.xlsx!Analyseblad Wim!R2K363:R9K367</vt:lpstr>
      <vt:lpstr>\\MYCLOUDEX2ULTRA\Family\3. Gezamenlijke documenten huishouding\2 Gas, Elektra &amp; Klimaat\2. Energie- &amp; Klimaatbesparende maatregelen\6. Energietransitie Mammoet West\20231122 Spreadsheet enquete wijkbewoners Mammoet West (Wim) gekoppeld bestand.xlsx!Analyseblad Wim!R2K369:R9K373</vt:lpstr>
      <vt:lpstr>\\MYCLOUDEX2ULTRA\Family\3. Gezamenlijke documenten huishouding\2 Gas, Elektra &amp; Klimaat\2. Energie- &amp; Klimaatbesparende maatregelen\6. Energietransitie Mammoet West\20231122 Spreadsheet enquete wijkbewoners Mammoet West (Wim) gekoppeld bestand.xlsx!Analyseblad Wim!R2K375:R9K379</vt:lpstr>
      <vt:lpstr>\\MYCLOUDEX2ULTRA\Family\3. Gezamenlijke documenten huishouding\2 Gas, Elektra &amp; Klimaat\2. Energie- &amp; Klimaatbesparende maatregelen\6. Energietransitie Mammoet West\20231122 Spreadsheet enquete wijkbewoners Mammoet West (Wim) gekoppeld bestand.xlsx!Analyseblad Wim!R2K381:R9K385</vt:lpstr>
      <vt:lpstr>\\MYCLOUDEX2ULTRA\Family\3. Gezamenlijke documenten huishouding\2 Gas, Elektra &amp; Klimaat\2. Energie- &amp; Klimaatbesparende maatregelen\6. Energietransitie Mammoet West\20231122 Spreadsheet enquete wijkbewoners Mammoet West (Wim) gekoppeld bestand.xlsx!Analyseblad Wim!R2K387:R9K404</vt:lpstr>
      <vt:lpstr>Respons enquête wijkbewoners Mammoet West</vt:lpstr>
      <vt:lpstr>Hoofdonderwerpen enquête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voorbeeld van een ‘ouderwetse’ meterkast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 enquête wijkbewoners Mammoet West</dc:title>
  <dc:creator>Wim Poot</dc:creator>
  <cp:lastModifiedBy>Wim Poot</cp:lastModifiedBy>
  <cp:revision>1</cp:revision>
  <dcterms:created xsi:type="dcterms:W3CDTF">2023-11-28T08:02:06Z</dcterms:created>
  <dcterms:modified xsi:type="dcterms:W3CDTF">2023-11-28T08:04:30Z</dcterms:modified>
</cp:coreProperties>
</file>